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E58CAB-D15D-40F2-B527-F72BB833EF0E}">
  <a:tblStyle styleId="{5AE58CAB-D15D-40F2-B527-F72BB833EF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46794" autoAdjust="0"/>
  </p:normalViewPr>
  <p:slideViewPr>
    <p:cSldViewPr snapToGrid="0">
      <p:cViewPr varScale="1">
        <p:scale>
          <a:sx n="73" d="100"/>
          <a:sy n="73" d="100"/>
        </p:scale>
        <p:origin x="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Theory is hard enough, when you start to implement things it starts to get challenging, that is why we say a little bit at a time.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d1f87f042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d1f87f04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move on to the feature encoding part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3aae594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3aae594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is all about learning from numbers for the most part but we do know applications where we use text or categorical data, so how do we do that?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hot encoding method converts labels into features that can have a binary classification such as either 1 or 0. </a:t>
            </a:r>
          </a:p>
          <a:p>
            <a:pPr marL="0" lvl="0" indent="0" algn="l" rtl="0">
              <a:spcBef>
                <a:spcPts val="0"/>
              </a:spcBef>
              <a:spcAft>
                <a:spcPts val="0"/>
              </a:spcAft>
              <a:buNone/>
            </a:pPr>
            <a:r>
              <a:rPr lang="en-US" dirty="0"/>
              <a:t>We use things like one hot encoding and ordinal encoding in order to convert those texts to numbers </a:t>
            </a:r>
          </a:p>
          <a:p>
            <a:pPr marL="0" lvl="0" indent="0" algn="l" rtl="0">
              <a:spcBef>
                <a:spcPts val="0"/>
              </a:spcBef>
              <a:spcAft>
                <a:spcPts val="0"/>
              </a:spcAft>
              <a:buNone/>
            </a:pPr>
            <a:r>
              <a:rPr lang="en-US" dirty="0"/>
              <a:t>For example as you can see here if have a column that has three class labels such as red blue or green we can convert this into a one hot encoded text giving us the table as shown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the order of the labels matters to us then we convert the text to an order containing 3-4 numbers</a:t>
            </a:r>
          </a:p>
          <a:p>
            <a:pPr marL="0" lvl="0" indent="0" algn="l" rtl="0">
              <a:spcBef>
                <a:spcPts val="0"/>
              </a:spcBef>
              <a:spcAft>
                <a:spcPts val="0"/>
              </a:spcAft>
              <a:buNone/>
            </a:pPr>
            <a:r>
              <a:rPr lang="en-US" dirty="0"/>
              <a:t>We can also use ordinal encoding where in we convert the class label to a specific unique number instead of converting it like we do in one hot encoding.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is also possible to have purely formatted text as inputs, for example customer reviews on products and handling such things gets into NLP, but we will leave this for now.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Handling text features at first can feel intimidating but don’t get worried as you keep going you will learn better ways to encode these things as features.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f61febf4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f61febf4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of the approaches used for document analysis when you are doing something as a similarity test amongst documents, </a:t>
            </a:r>
          </a:p>
          <a:p>
            <a:pPr marL="0" lvl="0" indent="0" algn="l" rtl="0">
              <a:spcBef>
                <a:spcPts val="0"/>
              </a:spcBef>
              <a:spcAft>
                <a:spcPts val="0"/>
              </a:spcAft>
              <a:buNone/>
            </a:pPr>
            <a:r>
              <a:rPr lang="en-US" dirty="0"/>
              <a:t>We convert all the words into numbers and then see in each document, or comment how many time a certain word appears</a:t>
            </a:r>
          </a:p>
          <a:p>
            <a:pPr marL="0" lvl="0" indent="0" algn="l" rtl="0">
              <a:spcBef>
                <a:spcPts val="0"/>
              </a:spcBef>
              <a:spcAft>
                <a:spcPts val="0"/>
              </a:spcAft>
              <a:buNone/>
            </a:pPr>
            <a:r>
              <a:rPr lang="en-US" dirty="0"/>
              <a:t>We can apply a simply formula called the cosine similarity formula to this text to see how similar two documents are at least on the basis of the words they contain</a:t>
            </a:r>
          </a:p>
          <a:p>
            <a:pPr marL="0" lvl="0" indent="0" algn="l" rtl="0">
              <a:spcBef>
                <a:spcPts val="0"/>
              </a:spcBef>
              <a:spcAft>
                <a:spcPts val="0"/>
              </a:spcAft>
              <a:buNone/>
            </a:pPr>
            <a:r>
              <a:rPr lang="en-US" dirty="0"/>
              <a:t>This might not carry the meaning of the documents for which you need semantic analysis which is outside the scope of this webinar right now</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3aae59440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3aae59440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d1f87f04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d1f87f04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normalization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say you have to create a model to predict BMI of a person.</a:t>
            </a:r>
          </a:p>
          <a:p>
            <a:pPr marL="0" lvl="0" indent="0" algn="l" rtl="0">
              <a:spcBef>
                <a:spcPts val="0"/>
              </a:spcBef>
              <a:spcAft>
                <a:spcPts val="0"/>
              </a:spcAft>
              <a:buNone/>
            </a:pPr>
            <a:r>
              <a:rPr lang="en-US" dirty="0"/>
              <a:t>You plan to use height, weight, hip </a:t>
            </a:r>
            <a:r>
              <a:rPr lang="en-US" dirty="0" err="1"/>
              <a:t>circumfere</a:t>
            </a:r>
            <a:r>
              <a:rPr lang="en-US" dirty="0"/>
              <a:t> and chest circumference </a:t>
            </a:r>
          </a:p>
          <a:p>
            <a:pPr marL="0" lvl="0" indent="0" algn="l" rtl="0">
              <a:spcBef>
                <a:spcPts val="0"/>
              </a:spcBef>
              <a:spcAft>
                <a:spcPts val="0"/>
              </a:spcAft>
              <a:buNone/>
            </a:pPr>
            <a:r>
              <a:rPr lang="en-US" dirty="0"/>
              <a:t>All those features have </a:t>
            </a:r>
            <a:r>
              <a:rPr lang="en-US" dirty="0" err="1"/>
              <a:t>rtheir</a:t>
            </a:r>
            <a:r>
              <a:rPr lang="en-US" dirty="0"/>
              <a:t> own units and ranges. </a:t>
            </a:r>
          </a:p>
          <a:p>
            <a:pPr marL="0" lvl="0" indent="0" algn="l" rtl="0">
              <a:spcBef>
                <a:spcPts val="0"/>
              </a:spcBef>
              <a:spcAft>
                <a:spcPts val="0"/>
              </a:spcAft>
              <a:buNone/>
            </a:pPr>
            <a:r>
              <a:rPr lang="en-US" dirty="0"/>
              <a:t>Height from 150-180cm</a:t>
            </a:r>
          </a:p>
          <a:p>
            <a:pPr marL="0" lvl="0" indent="0" algn="l" rtl="0">
              <a:spcBef>
                <a:spcPts val="0"/>
              </a:spcBef>
              <a:spcAft>
                <a:spcPts val="0"/>
              </a:spcAft>
              <a:buNone/>
            </a:pPr>
            <a:r>
              <a:rPr lang="en-US" dirty="0"/>
              <a:t>40-100kg is weight</a:t>
            </a:r>
          </a:p>
          <a:p>
            <a:pPr marL="0" lvl="0" indent="0" algn="l" rtl="0">
              <a:spcBef>
                <a:spcPts val="0"/>
              </a:spcBef>
              <a:spcAft>
                <a:spcPts val="0"/>
              </a:spcAft>
              <a:buNone/>
            </a:pPr>
            <a:r>
              <a:rPr lang="en-US" dirty="0"/>
              <a:t>85-120 cm is the range of circumference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Some machine learning models are sensitive to those ranges, that is why it is important to normalize the data.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normal way to do is z score scaling, scaling to a range, clipping or log scaling.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you normalize the data for something simple like linear regression you start to see which variable influences the parameter the most and that is the most powerful part of normalization. </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3aae59440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3aae59440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1bc693ded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1bc693de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the numbers of variable in the models increase the efficiency of the model increases as well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I say efficiency it means it depends upon the metric you are using. Like it could be accuracy, precision increases.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Sometimes as the variables increase in a model the efficiency always doesn’t increase.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we have variables that does not contribute any efficiency towards the model, it is waste since it will take up time and not yield better results.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it is always paramount that you find the most important features that are required for you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see next why we need to reduce features and start with collinearity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3aae5944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a3aae5944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Collinearity, </a:t>
            </a:r>
          </a:p>
          <a:p>
            <a:pPr marL="0" lvl="0" indent="0" algn="l" rtl="0">
              <a:spcBef>
                <a:spcPts val="0"/>
              </a:spcBef>
              <a:spcAft>
                <a:spcPts val="0"/>
              </a:spcAft>
              <a:buNone/>
            </a:pPr>
            <a:r>
              <a:rPr lang="en-US" dirty="0"/>
              <a:t>What is it?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It describes the relationship between two variables that are present in our model. If we plot two variables on x and y axis and if we observe that an increase in one variable shows us that the other variable increases or decreases gradually in relation to the first variable, then we say that variable 1 and 2 are colinear to each other.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technical terms collinearity is the near linear dependency between any two independent variables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can see that first one has variables that are not collinear with each other, in the second one we can see that limit and rating are collinear.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is it so bad?</a:t>
            </a:r>
          </a:p>
          <a:p>
            <a:pPr marL="0" lvl="0" indent="0" algn="l" rtl="0">
              <a:spcBef>
                <a:spcPts val="0"/>
              </a:spcBef>
              <a:spcAft>
                <a:spcPts val="0"/>
              </a:spcAft>
              <a:buNone/>
            </a:pPr>
            <a:r>
              <a:rPr lang="en-US" dirty="0"/>
              <a:t>The collinearity undermines the statistical significance of independent variables. </a:t>
            </a:r>
          </a:p>
          <a:p>
            <a:pPr marL="0" lvl="0" indent="0" algn="l" rtl="0">
              <a:spcBef>
                <a:spcPts val="0"/>
              </a:spcBef>
              <a:spcAft>
                <a:spcPts val="0"/>
              </a:spcAft>
              <a:buNone/>
            </a:pPr>
            <a:r>
              <a:rPr lang="en-US" dirty="0"/>
              <a:t>They are supposed to be independent, but we see that one variable is affecting the other variables</a:t>
            </a:r>
          </a:p>
          <a:p>
            <a:pPr marL="0" lvl="0" indent="0" algn="l" rtl="0">
              <a:spcBef>
                <a:spcPts val="0"/>
              </a:spcBef>
              <a:spcAft>
                <a:spcPts val="0"/>
              </a:spcAft>
              <a:buNone/>
            </a:pPr>
            <a:r>
              <a:rPr lang="en-US" dirty="0"/>
              <a:t>So when you have colinear models, it will be very difficult to separate out the individual effect of these problems</a:t>
            </a:r>
          </a:p>
          <a:p>
            <a:pPr marL="0" lvl="0" indent="0" algn="l" rtl="0">
              <a:spcBef>
                <a:spcPts val="0"/>
              </a:spcBef>
              <a:spcAft>
                <a:spcPts val="0"/>
              </a:spcAft>
              <a:buNone/>
            </a:pPr>
            <a:r>
              <a:rPr lang="en-US" dirty="0"/>
              <a:t>The problem is significantly accelerated in a linear regression problem, a change in one variable results in a big change in another variable then the regression coefficients vary too much and it reduces the accuracy of the estimates of the regression coefficients</a:t>
            </a:r>
          </a:p>
          <a:p>
            <a:pPr marL="0" lvl="0" indent="0" algn="l" rtl="0">
              <a:spcBef>
                <a:spcPts val="0"/>
              </a:spcBef>
              <a:spcAft>
                <a:spcPts val="0"/>
              </a:spcAft>
              <a:buNone/>
            </a:pPr>
            <a:r>
              <a:rPr lang="en-US" dirty="0"/>
              <a:t>It is very important that we deal with it.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Briefly let's skim through the topics and sources here. </a:t>
            </a:r>
          </a:p>
          <a:p>
            <a:pPr marL="0" lvl="0" indent="0" algn="l" rtl="0">
              <a:spcBef>
                <a:spcPts val="0"/>
              </a:spcBef>
              <a:spcAft>
                <a:spcPts val="0"/>
              </a:spcAft>
              <a:buNone/>
            </a:pPr>
            <a:r>
              <a:rPr lang="en-US" dirty="0"/>
              <a:t>One source of multi collinearity is inadequate data collection</a:t>
            </a:r>
          </a:p>
          <a:p>
            <a:pPr marL="0" lvl="0" indent="0" algn="l" rtl="0">
              <a:spcBef>
                <a:spcPts val="0"/>
              </a:spcBef>
              <a:spcAft>
                <a:spcPts val="0"/>
              </a:spcAft>
              <a:buNone/>
            </a:pPr>
            <a:r>
              <a:rPr lang="en-US" dirty="0"/>
              <a:t>It is assumed that the </a:t>
            </a:r>
            <a:r>
              <a:rPr lang="en-US" dirty="0" err="1"/>
              <a:t>dat</a:t>
            </a:r>
            <a:r>
              <a:rPr lang="en-US" dirty="0"/>
              <a:t> is collected uniformly from the whole population but sometimes it happens that the data is collected form very small subsection of population when there might sometimes be population constraints sometimes. </a:t>
            </a:r>
          </a:p>
          <a:p>
            <a:pPr marL="0" lvl="0" indent="0" algn="l" rtl="0">
              <a:spcBef>
                <a:spcPts val="0"/>
              </a:spcBef>
              <a:spcAft>
                <a:spcPts val="0"/>
              </a:spcAft>
              <a:buNone/>
            </a:pPr>
            <a:r>
              <a:rPr lang="en-US" dirty="0"/>
              <a:t>Another reason can be due to an overrefined model</a:t>
            </a:r>
          </a:p>
          <a:p>
            <a:pPr marL="0" lvl="0" indent="0" algn="l" rtl="0">
              <a:spcBef>
                <a:spcPts val="0"/>
              </a:spcBef>
              <a:spcAft>
                <a:spcPts val="0"/>
              </a:spcAft>
              <a:buNone/>
            </a:pPr>
            <a:r>
              <a:rPr lang="en-US" dirty="0"/>
              <a:t>It means that when the number of variables we have is greater than the number of observations we have attained, these situations can occur in medical sample survey, suppose we are trying to understand the effects of a particular disease in humans and we ha </a:t>
            </a:r>
            <a:r>
              <a:rPr lang="en-US" dirty="0" err="1"/>
              <a:t>ve</a:t>
            </a:r>
            <a:r>
              <a:rPr lang="en-US" dirty="0"/>
              <a:t> a lot of variables we are considering but the people who have the disease are very less.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do we identify collinearity?</a:t>
            </a:r>
          </a:p>
          <a:p>
            <a:pPr marL="0" lvl="0" indent="0" algn="l" rtl="0">
              <a:spcBef>
                <a:spcPts val="0"/>
              </a:spcBef>
              <a:spcAft>
                <a:spcPts val="0"/>
              </a:spcAft>
              <a:buNone/>
            </a:pPr>
            <a:r>
              <a:rPr lang="en-US" dirty="0"/>
              <a:t>It is one of the most simple and initial thing we do to order collinearity, we do a correlation matrix</a:t>
            </a:r>
          </a:p>
          <a:p>
            <a:pPr marL="0" lvl="0" indent="0" algn="l" rtl="0">
              <a:spcBef>
                <a:spcPts val="0"/>
              </a:spcBef>
              <a:spcAft>
                <a:spcPts val="0"/>
              </a:spcAft>
              <a:buNone/>
            </a:pPr>
            <a:r>
              <a:rPr lang="en-US" dirty="0"/>
              <a:t>When we look at the matrix, we will observe that the most colinear values have the most higher values either towards +1 or either towards -1. </a:t>
            </a:r>
          </a:p>
          <a:p>
            <a:pPr marL="0" lvl="0" indent="0" algn="l" rtl="0">
              <a:spcBef>
                <a:spcPts val="0"/>
              </a:spcBef>
              <a:spcAft>
                <a:spcPts val="0"/>
              </a:spcAft>
              <a:buNone/>
            </a:pPr>
            <a:r>
              <a:rPr lang="en-US" dirty="0"/>
              <a:t>Identifying collinearity using correlation matrix is the initial step only, when we identify these variables we go towards the second method, we need the second method also because sometimes we might have more than two variables collinear in our dataset and this is not easy to understand simply from a correlation matrix, therefore we move on to the second method which is variance inflation factor or VIF.</a:t>
            </a:r>
          </a:p>
          <a:p>
            <a:pPr marL="0" lvl="0" indent="0" algn="l" rtl="0">
              <a:spcBef>
                <a:spcPts val="0"/>
              </a:spcBef>
              <a:spcAft>
                <a:spcPts val="0"/>
              </a:spcAft>
              <a:buNone/>
            </a:pPr>
            <a:r>
              <a:rPr lang="en-US" dirty="0"/>
              <a:t>Variance inflation factor will tell you about how the coefficients of regression are varying in your model, we can find VIF values for each of our variables and the threshold after which collinearity becomes a problem is still a matter of argument amongst researches, some say 5 some say 10, the basic thing we need to understand is that as VIF increases the model becomes less reliable.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to deal with collinearity?</a:t>
            </a:r>
          </a:p>
          <a:p>
            <a:pPr marL="0" lvl="0" indent="0" algn="l" rtl="0">
              <a:spcBef>
                <a:spcPts val="0"/>
              </a:spcBef>
              <a:spcAft>
                <a:spcPts val="0"/>
              </a:spcAft>
              <a:buNone/>
            </a:pPr>
            <a:r>
              <a:rPr lang="en-US" dirty="0"/>
              <a:t>If it is about sources then if we have less amount of data then we collect more data, </a:t>
            </a:r>
          </a:p>
          <a:p>
            <a:pPr marL="0" lvl="0" indent="0" algn="l" rtl="0">
              <a:spcBef>
                <a:spcPts val="0"/>
              </a:spcBef>
              <a:spcAft>
                <a:spcPts val="0"/>
              </a:spcAft>
              <a:buNone/>
            </a:pPr>
            <a:r>
              <a:rPr lang="en-US" dirty="0"/>
              <a:t>If we have some population constraint based on where we collect the data from then we don’t try to collect it from other sources in order to get a uniform distribution </a:t>
            </a:r>
          </a:p>
          <a:p>
            <a:pPr marL="0" lvl="0" indent="0" algn="l" rtl="0">
              <a:spcBef>
                <a:spcPts val="0"/>
              </a:spcBef>
              <a:spcAft>
                <a:spcPts val="0"/>
              </a:spcAft>
              <a:buNone/>
            </a:pPr>
            <a:r>
              <a:rPr lang="en-US" dirty="0"/>
              <a:t>The last step is to keep only the most significant variables and we get rid of the other variable, we will discuss about how we decide on which feature to remove based on methods that we will discuss further.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best way to understand collinearity is imagine if we people in a company are doing the same job using the same data and are proving towards the companies profit in the same efficiency, but that is not great, you want your employees to be working and contributing towards the profit based on their strengths and their differences.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3aae5944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3aae5944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collinearity  in the next step we have correlation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3aae5944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3aae5944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Correlation is a very generalized version of collinearity </a:t>
            </a:r>
          </a:p>
          <a:p>
            <a:pPr marL="0" lvl="0" indent="0" algn="l" rtl="0">
              <a:spcBef>
                <a:spcPts val="0"/>
              </a:spcBef>
              <a:spcAft>
                <a:spcPts val="0"/>
              </a:spcAft>
              <a:buNone/>
            </a:pPr>
            <a:r>
              <a:rPr lang="en-US" dirty="0"/>
              <a:t>Collinearity is the near </a:t>
            </a:r>
            <a:r>
              <a:rPr lang="en-US" dirty="0" err="1"/>
              <a:t>lineaer</a:t>
            </a:r>
            <a:r>
              <a:rPr lang="en-US" dirty="0"/>
              <a:t> </a:t>
            </a:r>
            <a:r>
              <a:rPr lang="en-US" dirty="0" err="1"/>
              <a:t>dpendency</a:t>
            </a:r>
            <a:r>
              <a:rPr lang="en-US" dirty="0"/>
              <a:t> between any two independent variables</a:t>
            </a:r>
          </a:p>
          <a:p>
            <a:pPr marL="0" lvl="0" indent="0" algn="l" rtl="0">
              <a:spcBef>
                <a:spcPts val="0"/>
              </a:spcBef>
              <a:spcAft>
                <a:spcPts val="0"/>
              </a:spcAft>
              <a:buNone/>
            </a:pPr>
            <a:r>
              <a:rPr lang="en-US" dirty="0"/>
              <a:t>Where as </a:t>
            </a:r>
            <a:r>
              <a:rPr lang="en-US" dirty="0" err="1"/>
              <a:t>collrelation</a:t>
            </a:r>
            <a:r>
              <a:rPr lang="en-US" dirty="0"/>
              <a:t> is the near – linear dependency between any two variables. </a:t>
            </a:r>
          </a:p>
          <a:p>
            <a:pPr marL="0" lvl="0" indent="0" algn="l" rtl="0">
              <a:spcBef>
                <a:spcPts val="0"/>
              </a:spcBef>
              <a:spcAft>
                <a:spcPts val="0"/>
              </a:spcAft>
              <a:buNone/>
            </a:pPr>
            <a:r>
              <a:rPr lang="en-US" dirty="0"/>
              <a:t>It can be dependent or independent </a:t>
            </a:r>
            <a:r>
              <a:rPr lang="en-US" dirty="0" err="1"/>
              <a:t>ddoesn’t</a:t>
            </a:r>
            <a:r>
              <a:rPr lang="en-US" dirty="0"/>
              <a:t> matter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Correlation values can range from 1 and -1</a:t>
            </a:r>
          </a:p>
          <a:p>
            <a:pPr marL="0" lvl="0" indent="0" algn="l" rtl="0">
              <a:spcBef>
                <a:spcPts val="0"/>
              </a:spcBef>
              <a:spcAft>
                <a:spcPts val="0"/>
              </a:spcAft>
              <a:buNone/>
            </a:pPr>
            <a:r>
              <a:rPr lang="en-US" dirty="0"/>
              <a:t>When it is 1 then it is perfect positive correlation, this mainly implies that as the value of 1 value increases it will certainly result in the increase in the second variable</a:t>
            </a:r>
          </a:p>
          <a:p>
            <a:pPr marL="0" lvl="0" indent="0" algn="l" rtl="0">
              <a:spcBef>
                <a:spcPts val="0"/>
              </a:spcBef>
              <a:spcAft>
                <a:spcPts val="0"/>
              </a:spcAft>
              <a:buNone/>
            </a:pPr>
            <a:r>
              <a:rPr lang="en-US" dirty="0"/>
              <a:t>When it is perfect negative correlation then increase in one variable leads to decrease in the second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we are dealing with regression problems the ideal situation is to have high correlation between independent and dependent variables </a:t>
            </a:r>
          </a:p>
          <a:p>
            <a:pPr marL="0" lvl="0" indent="0" algn="l" rtl="0">
              <a:spcBef>
                <a:spcPts val="0"/>
              </a:spcBef>
              <a:spcAft>
                <a:spcPts val="0"/>
              </a:spcAft>
              <a:buNone/>
            </a:pPr>
            <a:r>
              <a:rPr lang="en-US" dirty="0"/>
              <a:t>Why?</a:t>
            </a:r>
          </a:p>
          <a:p>
            <a:pPr marL="0" lvl="0" indent="0" algn="l" rtl="0">
              <a:spcBef>
                <a:spcPts val="0"/>
              </a:spcBef>
              <a:spcAft>
                <a:spcPts val="0"/>
              </a:spcAft>
              <a:buNone/>
            </a:pPr>
            <a:r>
              <a:rPr lang="en-US" dirty="0"/>
              <a:t>Because we need only those variables that will have high predictability with the target variables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calculate correlation we have two formulas that are</a:t>
            </a:r>
          </a:p>
          <a:p>
            <a:pPr marL="0" lvl="0" indent="0" algn="l" rtl="0">
              <a:spcBef>
                <a:spcPts val="0"/>
              </a:spcBef>
              <a:spcAft>
                <a:spcPts val="0"/>
              </a:spcAft>
              <a:buNone/>
            </a:pPr>
            <a:r>
              <a:rPr lang="en-US" dirty="0"/>
              <a:t>Pearson</a:t>
            </a:r>
          </a:p>
          <a:p>
            <a:pPr marL="0" lvl="0" indent="0" algn="l" rtl="0">
              <a:spcBef>
                <a:spcPts val="0"/>
              </a:spcBef>
              <a:spcAft>
                <a:spcPts val="0"/>
              </a:spcAft>
              <a:buNone/>
            </a:pPr>
            <a:r>
              <a:rPr lang="en-US" dirty="0" err="1"/>
              <a:t>Spearmans</a:t>
            </a:r>
            <a:endParaRPr lang="en-US" dirty="0"/>
          </a:p>
          <a:p>
            <a:pPr marL="0" lvl="0" indent="0" algn="l" rtl="0">
              <a:spcBef>
                <a:spcPts val="0"/>
              </a:spcBef>
              <a:spcAft>
                <a:spcPts val="0"/>
              </a:spcAft>
              <a:buNone/>
            </a:pPr>
            <a:r>
              <a:rPr lang="en-US" dirty="0"/>
              <a:t>Both give correlation values so what is the difference between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PCC is used when the data you are dealing with is continuous variable</a:t>
            </a:r>
          </a:p>
          <a:p>
            <a:pPr marL="0" lvl="0" indent="0" algn="l" rtl="0">
              <a:spcBef>
                <a:spcPts val="0"/>
              </a:spcBef>
              <a:spcAft>
                <a:spcPts val="0"/>
              </a:spcAft>
              <a:buNone/>
            </a:pPr>
            <a:r>
              <a:rPr lang="en-US" dirty="0"/>
              <a:t>SROC is used when the data is ordinal </a:t>
            </a:r>
          </a:p>
          <a:p>
            <a:pPr marL="0" lvl="0" indent="0" algn="l" rtl="0">
              <a:spcBef>
                <a:spcPts val="0"/>
              </a:spcBef>
              <a:spcAft>
                <a:spcPts val="0"/>
              </a:spcAft>
              <a:buNone/>
            </a:pPr>
            <a:r>
              <a:rPr lang="en-US" dirty="0"/>
              <a:t>Ordinal data is categorical data but the labels have a clear ordering or ranking of all the variables.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d1f87f04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9d1f87f04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has been told by Thom Ives and this is what is the spirit of this talk that I will be giving today and tomorrow. </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3aae59440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3aae59440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Besides using direct methods for measuring correlation you can also use the help of lasso regression </a:t>
            </a:r>
          </a:p>
          <a:p>
            <a:pPr marL="0" lvl="0" indent="0" algn="l" rtl="0">
              <a:spcBef>
                <a:spcPts val="0"/>
              </a:spcBef>
              <a:spcAft>
                <a:spcPts val="0"/>
              </a:spcAft>
              <a:buNone/>
            </a:pPr>
            <a:r>
              <a:rPr lang="en-US" dirty="0"/>
              <a:t>Lasso regression is linear regression with an added penalty term in its objective </a:t>
            </a:r>
            <a:r>
              <a:rPr lang="en-US" dirty="0" err="1"/>
              <a:t>funtion</a:t>
            </a:r>
            <a:r>
              <a:rPr lang="en-US" dirty="0"/>
              <a:t>, penalty is L1 regression, it is the sum of absolute  failure of our coefficients so lasso not only minimizes the objective function but also minimizes the value of your models coefficient,</a:t>
            </a:r>
          </a:p>
          <a:p>
            <a:pPr marL="0" lvl="0" indent="0" algn="l" rtl="0">
              <a:spcBef>
                <a:spcPts val="0"/>
              </a:spcBef>
              <a:spcAft>
                <a:spcPts val="0"/>
              </a:spcAft>
              <a:buNone/>
            </a:pPr>
            <a:r>
              <a:rPr lang="en-US" dirty="0"/>
              <a:t>We can also use ML models in order to add features or remove features, how can we do this?</a:t>
            </a:r>
          </a:p>
          <a:p>
            <a:pPr marL="0" lvl="0" indent="0" algn="l" rtl="0">
              <a:spcBef>
                <a:spcPts val="0"/>
              </a:spcBef>
              <a:spcAft>
                <a:spcPts val="0"/>
              </a:spcAft>
              <a:buNone/>
            </a:pPr>
            <a:r>
              <a:rPr lang="en-US" dirty="0"/>
              <a:t>Just add the feature to your ML model and see if your metrics such as accuracy increase or not if it does not then remove it. </a:t>
            </a:r>
          </a:p>
          <a:p>
            <a:pPr marL="0" lvl="0" indent="0" algn="l" rtl="0">
              <a:spcBef>
                <a:spcPts val="0"/>
              </a:spcBef>
              <a:spcAft>
                <a:spcPts val="0"/>
              </a:spcAft>
              <a:buNone/>
            </a:pPr>
            <a:r>
              <a:rPr lang="en-US" dirty="0"/>
              <a:t>Instead of trying to explore through the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using metrics, you need to keep two other important things in mind the first one is generalization and the second one is parsimony,</a:t>
            </a:r>
          </a:p>
          <a:p>
            <a:pPr marL="0" lvl="0" indent="0" algn="l" rtl="0">
              <a:spcBef>
                <a:spcPts val="0"/>
              </a:spcBef>
              <a:spcAft>
                <a:spcPts val="0"/>
              </a:spcAft>
              <a:buNone/>
            </a:pPr>
            <a:r>
              <a:rPr lang="en-US" dirty="0"/>
              <a:t>Generalization means that when we are using a model we use a sample set that has been given to us we create the model for that data set, so we need to make sure that it doesn’t over fit the data and it should also be used on data that it hasn’t seen. </a:t>
            </a:r>
          </a:p>
          <a:p>
            <a:pPr marL="0" lvl="0" indent="0" algn="l" rtl="0">
              <a:spcBef>
                <a:spcPts val="0"/>
              </a:spcBef>
              <a:spcAft>
                <a:spcPts val="0"/>
              </a:spcAft>
              <a:buNone/>
            </a:pPr>
            <a:r>
              <a:rPr lang="en-US" dirty="0"/>
              <a:t>You have to make sure that your features are generalized enough, we need to maintain parsimony as well, what does parsimony mean?</a:t>
            </a:r>
          </a:p>
          <a:p>
            <a:pPr marL="0" lvl="0" indent="0" algn="l" rtl="0">
              <a:spcBef>
                <a:spcPts val="0"/>
              </a:spcBef>
              <a:spcAft>
                <a:spcPts val="0"/>
              </a:spcAft>
              <a:buNone/>
            </a:pPr>
            <a:r>
              <a:rPr lang="en-US" dirty="0"/>
              <a:t>It means that when you are selecting your feature set for your machine learning model you need to make sure that you use the least number of features as possible.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let's discuss PCA?</a:t>
            </a:r>
          </a:p>
          <a:p>
            <a:pPr marL="0" lvl="0" indent="0" algn="l" rtl="0">
              <a:spcBef>
                <a:spcPts val="0"/>
              </a:spcBef>
              <a:spcAft>
                <a:spcPts val="0"/>
              </a:spcAft>
              <a:buNone/>
            </a:pPr>
            <a:r>
              <a:rPr lang="en-US" dirty="0"/>
              <a:t>Principal component analysis generates new set of features instead of removing our features where it features is the linear combination of all of our </a:t>
            </a:r>
            <a:r>
              <a:rPr lang="en-US" dirty="0" err="1"/>
              <a:t>intital</a:t>
            </a:r>
            <a:r>
              <a:rPr lang="en-US" dirty="0"/>
              <a:t> set of features, that is why this is called as a soft feature reduction method, the interesting thing is that the features created can be used in order to sort them by the variance explained. Or in other words we can use these features to analyze how much of the variance in the total model is explained by each of the features that we initially had. This is done by using eigen factors and eigen values of the variables.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python you have great libraries that calculate these eigen values and are also able to present them in a nice bar graph. So how this helps us is that it lets you decide after performing correlation which variable to drop from consideration.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d1f87f04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d1f87f04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move on to feature engineering now</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1bc693ded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1bc693de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d1f87f04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d1f87f04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Imagine 4 of your friends have a discussion and come up with an idea to solve the problem, lets say that you reach a solution and the solution usually arrives from one person but the process was done using all 4 of you. </a:t>
            </a:r>
          </a:p>
          <a:p>
            <a:pPr marL="0" lvl="0" indent="0" algn="l" rtl="0">
              <a:spcBef>
                <a:spcPts val="0"/>
              </a:spcBef>
              <a:spcAft>
                <a:spcPts val="0"/>
              </a:spcAft>
              <a:buNone/>
            </a:pPr>
            <a:r>
              <a:rPr lang="en-US" dirty="0"/>
              <a:t>The spirit of collaboration basically brought out the best results that was possible. </a:t>
            </a:r>
          </a:p>
          <a:p>
            <a:pPr marL="0" lvl="0" indent="0" algn="l" rtl="0">
              <a:spcBef>
                <a:spcPts val="0"/>
              </a:spcBef>
              <a:spcAft>
                <a:spcPts val="0"/>
              </a:spcAft>
              <a:buNone/>
            </a:pPr>
            <a:r>
              <a:rPr lang="en-US" dirty="0"/>
              <a:t>This is what is the spirit of feature engineering. </a:t>
            </a:r>
          </a:p>
          <a:p>
            <a:pPr marL="0" lvl="0" indent="0" algn="l" rtl="0">
              <a:spcBef>
                <a:spcPts val="0"/>
              </a:spcBef>
              <a:spcAft>
                <a:spcPts val="0"/>
              </a:spcAft>
              <a:buNone/>
            </a:pPr>
            <a:r>
              <a:rPr lang="en-US" dirty="0"/>
              <a:t>We can also let our features interact with each other, if we do addition, multiplication with our features, we can built new ones. </a:t>
            </a:r>
          </a:p>
          <a:p>
            <a:pPr marL="0" lvl="0" indent="0" algn="l" rtl="0">
              <a:spcBef>
                <a:spcPts val="0"/>
              </a:spcBef>
              <a:spcAft>
                <a:spcPts val="0"/>
              </a:spcAft>
              <a:buNone/>
            </a:pPr>
            <a:r>
              <a:rPr lang="en-US" dirty="0"/>
              <a:t>These new ones can be better. </a:t>
            </a:r>
          </a:p>
          <a:p>
            <a:pPr marL="0" lvl="0" indent="0" algn="l" rtl="0">
              <a:spcBef>
                <a:spcPts val="0"/>
              </a:spcBef>
              <a:spcAft>
                <a:spcPts val="0"/>
              </a:spcAft>
              <a:buNone/>
            </a:pPr>
            <a:r>
              <a:rPr lang="en-US" dirty="0"/>
              <a:t>How to select these new features?</a:t>
            </a:r>
          </a:p>
          <a:p>
            <a:pPr marL="0" lvl="0" indent="0" algn="l" rtl="0">
              <a:spcBef>
                <a:spcPts val="0"/>
              </a:spcBef>
              <a:spcAft>
                <a:spcPts val="0"/>
              </a:spcAft>
              <a:buNone/>
            </a:pPr>
            <a:r>
              <a:rPr lang="en-US" dirty="0"/>
              <a:t>We can simply do reduction on our features like we had discussed in the previous slide to come to the conclusion of which features are the best of our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Compare X and X^2 feature and discuss how even this feature can be treated as a single degree polynomial while doing linear regression.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Sometimes we also use DNN on our model, when we use DNN on our model we have some additional benefit that we don’t have to handcraft our features, because the model tries to </a:t>
            </a:r>
            <a:r>
              <a:rPr lang="en-US" dirty="0" err="1"/>
              <a:t>prenecode</a:t>
            </a:r>
            <a:r>
              <a:rPr lang="en-US" dirty="0"/>
              <a:t> those features by itself.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down thing of DNN is that when we use DNN we need lots of data and we need lots of time training the model to get realizably accurate data.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thing I want to keep in your mind that most of the times we think DNN is one stop solution for all, and we try to use DNN with lots of nodes and inputs and many hidden layers, but we can simplify the </a:t>
            </a:r>
            <a:r>
              <a:rPr lang="en-US" dirty="0" err="1"/>
              <a:t>neaural</a:t>
            </a:r>
            <a:r>
              <a:rPr lang="en-US" dirty="0"/>
              <a:t> network as well.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d1f87f042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d1f87f042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now we are done talking all about the features and next we move on to labels in the pipeline.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1bc693de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1bc693de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Labels are outputs that are used to help us train the models. </a:t>
            </a:r>
          </a:p>
          <a:p>
            <a:pPr marL="0" lvl="0" indent="0" algn="l" rtl="0">
              <a:spcBef>
                <a:spcPts val="0"/>
              </a:spcBef>
              <a:spcAft>
                <a:spcPts val="0"/>
              </a:spcAft>
              <a:buNone/>
            </a:pPr>
            <a:r>
              <a:rPr lang="en-US" dirty="0"/>
              <a:t>Sometimes it is possible that you can generate labels.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got tripped out once in a interview once and it felt like it’s not possible it sometimes makes sense to crate your own label and sometimes even simplifies the model. So you need to basically treat your labels also under exploratory analysis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1bc693de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1bc693de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get clean set of features we have got a good set of labels, now next we want to split the data into train and test set.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do we go about that, we need to randomize and shuffle the data, we use shuffle because python data libraries use the term shuffle.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My favorite way to go about train test split is to go with a k fold cross validation method. </a:t>
            </a:r>
          </a:p>
          <a:p>
            <a:pPr marL="0" lvl="0" indent="0" algn="l" rtl="0">
              <a:spcBef>
                <a:spcPts val="0"/>
              </a:spcBef>
              <a:spcAft>
                <a:spcPts val="0"/>
              </a:spcAft>
              <a:buNone/>
            </a:pPr>
            <a:r>
              <a:rPr lang="en-US" dirty="0"/>
              <a:t>In k fold cross validation, you divide the data into say 10 splits and then you use 9 to train 1 to test and you repeat this with every split multiple times and take a look at the metrics to see how is the generalization of the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take a look at generalization our model what does it mean?</a:t>
            </a:r>
          </a:p>
          <a:p>
            <a:pPr marL="0" lvl="0" indent="0" algn="l" rtl="0">
              <a:spcBef>
                <a:spcPts val="0"/>
              </a:spcBef>
              <a:spcAft>
                <a:spcPts val="0"/>
              </a:spcAft>
              <a:buNone/>
            </a:pPr>
            <a:r>
              <a:rPr lang="en-US" dirty="0"/>
              <a:t>We are working with current samples and we want our model to work on future samples. </a:t>
            </a:r>
          </a:p>
          <a:p>
            <a:pPr marL="0" lvl="0" indent="0" algn="l" rtl="0">
              <a:spcBef>
                <a:spcPts val="0"/>
              </a:spcBef>
              <a:spcAft>
                <a:spcPts val="0"/>
              </a:spcAft>
              <a:buNone/>
            </a:pPr>
            <a:r>
              <a:rPr lang="en-US" dirty="0"/>
              <a:t>Sometimes we just get to a point where we need to explore retraining a model, so this gets into the importance of automating all these processes, we will get to that slowly but surely, we want to change the model as the model grows.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we go through a supervised learning approach, we can see that we have several models under our belt to go through as you can see here, so when we take a data set from the sample population we need to keep in mind that this set of data is unique for every instance and so we need to go through every model under the supervised learning approach and see which model performs best using the metrics that we have designated.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don’t want to forget parsimony, this means that we want to use the simplest model that does the job.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go into detail on K Fold Cross validation next.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1cd67b5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1cd67b5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want to make sure that everyone understand this concept perfectly clearly because you will be using it almost thoroughly through out your DS career if you feel like.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when you do a k fold cross validation data you take the same data set like you can see above and we split the data into test data and training data in other blocks and then we store the metrics for each.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 fold cross validation is a hyper parameter, not strictly speaking since it doesn’t belong to a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is an art in picking it. I do tests with 7-10 fold validations and then you plot the graphs for metrics and go with which model to pick up with. We are looking for the model and hyperparameters for that which is best at generalizing across all the other fields then we have confidence that the model will do great with new incoming data.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1bc693de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1bc693de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move on to human oversight.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simply imagine hyperparameters think that they are like different knobs of a model and you have to tune them in order to get the best model with the best hyperparameters.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Even after you have picked up the best models and everything and have an automated pipeline to find you best hyperparameters it is important to know that human intervention is required almost all the time, even if there is complete automation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1bc693de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1bc693de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look at what we have learned, all of this just looks like it is a very good way to remove the bad fruit and get to the nice fruit basket at the end.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look at this you realize the pilot cabin starts to make some sense now.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1bc693ded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1bc693de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going to look dizzy to you. But we will get through it no issue.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Pipeline in programming is a set of automated processes that allow developers and DevOps professionals to </a:t>
            </a:r>
            <a:r>
              <a:rPr lang="en-US" dirty="0" err="1"/>
              <a:t>realiable</a:t>
            </a:r>
            <a:r>
              <a:rPr lang="en-US" dirty="0"/>
              <a:t> and efficiently compile, build, and deploy their code to their production compute platforms.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may feel overwhelmed by looking at this and thinking this is a lot to take in and it might look something like entering a pilot cockpit and seeing all the gauges, but what it actually comes down is to repeating the basics over and over.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d1f87f0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d1f87f0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9d1f87f04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9d1f87f0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a1bc693de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a1bc693de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start at this highest level, the pipeline is all about managing features that are like our inputs, managing labels that are our outputs, and exploring models from what we know that are going to predict labels based on features, there is human intervention also about which we will talk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data is sample of the population, it is biased and we can never know how biased it is and what form it comes in, we cannot take all data since we might not have the compute power for it, but we will see how we can reduce the bias and reduce it down to the essentials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f61febf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f61febf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 what are features</a:t>
            </a:r>
          </a:p>
          <a:p>
            <a:pPr marL="0" lvl="0" indent="0" algn="l" rtl="0">
              <a:spcBef>
                <a:spcPts val="0"/>
              </a:spcBef>
              <a:spcAft>
                <a:spcPts val="0"/>
              </a:spcAft>
              <a:buNone/>
            </a:pPr>
            <a:r>
              <a:rPr lang="en-US" dirty="0"/>
              <a:t>Explain that a machine learning model is a mathematical algorithm which is trying to pick up on the patterns from a given data set and it is trying to predict the pattern in the future based on the given inputs.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is more like y = f(x) where you have x1 x2 x3 and so on in your equation and some coefficients to these and you are trying to find out the coefficients and the constant c</a:t>
            </a:r>
          </a:p>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1bc693de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1bc693de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important component is features of our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Features are the variables you have in a dataset and how will we be going about different dimensions of the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is missing values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3aae59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3aae594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we deal with data we will for the most part we will have missing data for sure.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is important for us to know that if the missing data has a pattern in our data set, sometimes the data can go missing at random.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Example: - If you are looking at a retail store data set and you see that you don’t have data from one of the stores. In such situations you have to take adequate measures.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handle missing data there are two ways, deletion or imputation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Deletion can be adopted in situations where data goes missing on random </a:t>
            </a:r>
          </a:p>
          <a:p>
            <a:pPr marL="0" lvl="0" indent="0" algn="l" rtl="0">
              <a:spcBef>
                <a:spcPts val="0"/>
              </a:spcBef>
              <a:spcAft>
                <a:spcPts val="0"/>
              </a:spcAft>
              <a:buNone/>
            </a:pPr>
            <a:r>
              <a:rPr lang="en-US" dirty="0"/>
              <a:t>Listwise deletion is removing the rows completely where there is one missing value left</a:t>
            </a:r>
          </a:p>
          <a:p>
            <a:pPr marL="0" lvl="0" indent="0" algn="l" rtl="0">
              <a:spcBef>
                <a:spcPts val="0"/>
              </a:spcBef>
              <a:spcAft>
                <a:spcPts val="0"/>
              </a:spcAft>
              <a:buNone/>
            </a:pPr>
            <a:r>
              <a:rPr lang="en-US" dirty="0"/>
              <a:t>Pairwise deletion is using var1 var2 for computing some of the statistical measures and procedures but not using var 3 where ever it is deleted. Pairwise deletion allows you to use most of your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most cases although you would adopt to using listwise deletion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 method is getting rid of the columns, this is very unlikely but you can use this when the variable in question is not of significance important to our analysis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Deletion is like a last step, which should be avoided.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Imputation is what is more interesting and if we are able to take up imputation for filling up our missing values we should definitely do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means to substitute the value with calculated numerical value that can be found from the dataset. </a:t>
            </a:r>
          </a:p>
          <a:p>
            <a:pPr marL="0" lvl="0" indent="0" algn="l" rtl="0">
              <a:spcBef>
                <a:spcPts val="0"/>
              </a:spcBef>
              <a:spcAft>
                <a:spcPts val="0"/>
              </a:spcAft>
              <a:buNone/>
            </a:pPr>
            <a:r>
              <a:rPr lang="en-US" dirty="0"/>
              <a:t>It depends upon the type of problem you are dealing with </a:t>
            </a:r>
          </a:p>
          <a:p>
            <a:pPr marL="0" lvl="0" indent="0" algn="l" rtl="0">
              <a:spcBef>
                <a:spcPts val="0"/>
              </a:spcBef>
              <a:spcAft>
                <a:spcPts val="0"/>
              </a:spcAft>
              <a:buNone/>
            </a:pPr>
            <a:r>
              <a:rPr lang="en-US" dirty="0"/>
              <a:t>Sometimes it’s time series data that will have seasonality component, trend component and depending on what you have you can use different techniques of imputation.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have data without trend and without </a:t>
            </a:r>
            <a:r>
              <a:rPr lang="en-US" dirty="0" err="1"/>
              <a:t>seasonaluity</a:t>
            </a:r>
            <a:r>
              <a:rPr lang="en-US" dirty="0"/>
              <a:t> you can use, mean, median, mode, random </a:t>
            </a:r>
            <a:r>
              <a:rPr lang="en-US" dirty="0" err="1"/>
              <a:t>samply</a:t>
            </a:r>
            <a:r>
              <a:rPr lang="en-US" dirty="0"/>
              <a:t> imputation </a:t>
            </a:r>
          </a:p>
          <a:p>
            <a:pPr marL="0" lvl="0" indent="0" algn="l" rtl="0">
              <a:spcBef>
                <a:spcPts val="0"/>
              </a:spcBef>
              <a:spcAft>
                <a:spcPts val="0"/>
              </a:spcAft>
              <a:buNone/>
            </a:pPr>
            <a:r>
              <a:rPr lang="en-US" dirty="0"/>
              <a:t>If you have data with trend and without seasonality you can use linear interpolation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LINEAR INTERPOLATION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have data with trend and with seasonality you can use seasonal adjustment + interpolation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it is a generic problem it can be a classification or regression problem. In case of both of these problems data can be categorical or continuous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it is continuous then you can predict missing values using linear regression, all of the other methods are good but linear regression is the best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it is categorical data then you can use logistic regression </a:t>
            </a:r>
          </a:p>
          <a:p>
            <a:pPr marL="0" lvl="0" indent="0" algn="l" rtl="0">
              <a:spcBef>
                <a:spcPts val="0"/>
              </a:spcBef>
              <a:spcAft>
                <a:spcPts val="0"/>
              </a:spcAft>
              <a:buNone/>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3aae594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a3aae594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after we have </a:t>
            </a:r>
            <a:r>
              <a:rPr lang="en-US" dirty="0" err="1"/>
              <a:t>dealth</a:t>
            </a:r>
            <a:r>
              <a:rPr lang="en-US" dirty="0"/>
              <a:t> with missing values we will move forward with cleaning of data.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3aae5944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3aae5944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of the time what you have is messy data and messy data is super challenging to solve.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Cleaning and collecting data takes 79% of your time.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of the times people think predicting, detecting and trying to apply awesome machine learning data is the job of the data scientist, which it is but 79% of the time goes in the processes of collecting the data set and cleaning and organizing the dataset.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look at the generic pipeline of data cleaning process, these are the basic steps and the data cleaning process </a:t>
            </a:r>
            <a:r>
              <a:rPr lang="en-US" dirty="0" err="1"/>
              <a:t>isn</a:t>
            </a:r>
            <a:r>
              <a:rPr lang="en-US" dirty="0"/>
              <a:t> </a:t>
            </a:r>
            <a:r>
              <a:rPr lang="en-US" dirty="0" err="1"/>
              <a:t>ot</a:t>
            </a:r>
            <a:r>
              <a:rPr lang="en-US" dirty="0"/>
              <a:t> confined to this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phase of data cleaning is screening of data, what do I mean by screening. </a:t>
            </a:r>
          </a:p>
          <a:p>
            <a:pPr marL="0" lvl="0" indent="0" algn="l" rtl="0">
              <a:spcBef>
                <a:spcPts val="0"/>
              </a:spcBef>
              <a:spcAft>
                <a:spcPts val="0"/>
              </a:spcAft>
              <a:buNone/>
            </a:pPr>
            <a:r>
              <a:rPr lang="en-US" dirty="0"/>
              <a:t>First thing you need to see is do you have enough data or not, if you don’t have enough then it is paramount that you collect more. </a:t>
            </a:r>
          </a:p>
          <a:p>
            <a:pPr marL="0" lvl="0" indent="0" algn="l" rtl="0">
              <a:spcBef>
                <a:spcPts val="0"/>
              </a:spcBef>
              <a:spcAft>
                <a:spcPts val="0"/>
              </a:spcAft>
              <a:buNone/>
            </a:pPr>
            <a:r>
              <a:rPr lang="en-US" dirty="0"/>
              <a:t>If you have more than what you need then you need to break it down into what you actually need and how we do that we will discuss in the later slides. </a:t>
            </a:r>
          </a:p>
          <a:p>
            <a:pPr marL="0" lvl="0" indent="0" algn="l" rtl="0">
              <a:spcBef>
                <a:spcPts val="0"/>
              </a:spcBef>
              <a:spcAft>
                <a:spcPts val="0"/>
              </a:spcAft>
              <a:buNone/>
            </a:pPr>
            <a:r>
              <a:rPr lang="en-US" dirty="0"/>
              <a:t>Next you check for outliers in your dataset. </a:t>
            </a:r>
          </a:p>
          <a:p>
            <a:pPr marL="0" lvl="0" indent="0" algn="l" rtl="0">
              <a:spcBef>
                <a:spcPts val="0"/>
              </a:spcBef>
              <a:spcAft>
                <a:spcPts val="0"/>
              </a:spcAft>
              <a:buNone/>
            </a:pPr>
            <a:r>
              <a:rPr lang="en-US" dirty="0"/>
              <a:t>Sometimes the outliers are </a:t>
            </a:r>
            <a:r>
              <a:rPr lang="en-US" dirty="0" err="1"/>
              <a:t>dealth</a:t>
            </a:r>
            <a:r>
              <a:rPr lang="en-US" dirty="0"/>
              <a:t> by just dropping but sometimes they can tell a story about your data you need to look at that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we move on to the diagnose phase of the data</a:t>
            </a:r>
          </a:p>
          <a:p>
            <a:pPr marL="0" lvl="0" indent="0" algn="l" rtl="0">
              <a:spcBef>
                <a:spcPts val="0"/>
              </a:spcBef>
              <a:spcAft>
                <a:spcPts val="0"/>
              </a:spcAft>
              <a:buNone/>
            </a:pPr>
            <a:r>
              <a:rPr lang="en-US" dirty="0"/>
              <a:t>During this phase we check for missing values, we can already discussed how we can deal with missing values, you can check for error then you can check for outliers and you can see how to deal with it</a:t>
            </a:r>
          </a:p>
          <a:p>
            <a:pPr marL="0" lvl="0" indent="0" algn="l" rtl="0">
              <a:spcBef>
                <a:spcPts val="0"/>
              </a:spcBef>
              <a:spcAft>
                <a:spcPts val="0"/>
              </a:spcAft>
              <a:buNone/>
            </a:pPr>
            <a:r>
              <a:rPr lang="en-US" dirty="0"/>
              <a:t>Some variables that you are dealing with they might not be in standard scale, for example some values can be in meter scale, or cm scale and those values can be treated into km, this comes under normalization you need to get the values into a normalized scale so that you don’t run into biases.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Third phase is the treatment phase where in you do whatever you have discussed you want to do.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unsplash.com/@giorgiotrovato?utm_source=unsplash&amp;utm_medium=referral&amp;utm_content=creditCopyText"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unsplash.com/s/photos/reduce?utm_source=unsplash&amp;utm_medium=referral&amp;utm_content=creditCopyText" TargetMode="External"/><Relationship Id="rId5" Type="http://schemas.openxmlformats.org/officeDocument/2006/relationships/hyperlink" Target="https://unsplash.com/@markusspiske?utm_source=unsplash&amp;utm_medium=referral&amp;utm_content=creditCopyText" TargetMode="External"/><Relationship Id="rId4" Type="http://schemas.openxmlformats.org/officeDocument/2006/relationships/image" Target="../media/image13.png"/><Relationship Id="rId9" Type="http://schemas.openxmlformats.org/officeDocument/2006/relationships/hyperlink" Target="https://unsplash.com/s/photos/champion?utm_source=unsplash&amp;utm_medium=referral&amp;utm_content=creditCopyTe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yetanotheriteration.netlify.app/2018/01/high-collinearity-effect-in-regress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mathsisfun.com/data/correlation.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towardsdatascience.com/how-to-handle-missing-data-8646b18db0d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hatsthebigdata.com/2016/05/01/data-scientists-spend-most-of-their-time-cleaning-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Automating Supervised Machine Learning Pipelines</a:t>
            </a:r>
            <a:endParaRPr/>
          </a:p>
        </p:txBody>
      </p:sp>
      <p:sp>
        <p:nvSpPr>
          <p:cNvPr id="55" name="Google Shape;55;p13"/>
          <p:cNvSpPr txBox="1">
            <a:spLocks noGrp="1"/>
          </p:cNvSpPr>
          <p:nvPr>
            <p:ph type="subTitle" idx="1"/>
          </p:nvPr>
        </p:nvSpPr>
        <p:spPr>
          <a:xfrm>
            <a:off x="311700" y="2834125"/>
            <a:ext cx="8520600" cy="165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Little Bit At A Time</a:t>
            </a:r>
            <a:endParaRPr/>
          </a:p>
          <a:p>
            <a:pPr marL="0" lvl="0" indent="0" algn="ctr" rtl="0">
              <a:spcBef>
                <a:spcPts val="0"/>
              </a:spcBef>
              <a:spcAft>
                <a:spcPts val="0"/>
              </a:spcAft>
              <a:buNone/>
            </a:pPr>
            <a:endParaRPr/>
          </a:p>
          <a:p>
            <a:pPr marL="0" lvl="0" indent="0" algn="ctr" rtl="0">
              <a:spcBef>
                <a:spcPts val="0"/>
              </a:spcBef>
              <a:spcAft>
                <a:spcPts val="0"/>
              </a:spcAft>
              <a:buNone/>
            </a:pPr>
            <a:r>
              <a:rPr lang="en" sz="1800" b="1" i="1"/>
              <a:t>WARNING: This Talk May Raise MANY Questions = Good Thing!</a:t>
            </a:r>
            <a:endParaRPr sz="1800" b="1" i="1"/>
          </a:p>
        </p:txBody>
      </p:sp>
      <p:sp>
        <p:nvSpPr>
          <p:cNvPr id="56" name="Google Shape;56;p13"/>
          <p:cNvSpPr txBox="1"/>
          <p:nvPr/>
        </p:nvSpPr>
        <p:spPr>
          <a:xfrm>
            <a:off x="7316275" y="4672425"/>
            <a:ext cx="16152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t>Thom Ives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296250" y="540725"/>
            <a:ext cx="220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endParaRPr/>
          </a:p>
        </p:txBody>
      </p:sp>
      <p:pic>
        <p:nvPicPr>
          <p:cNvPr id="138" name="Google Shape;138;p22"/>
          <p:cNvPicPr preferRelativeResize="0"/>
          <p:nvPr/>
        </p:nvPicPr>
        <p:blipFill>
          <a:blip r:embed="rId3">
            <a:alphaModFix/>
          </a:blip>
          <a:stretch>
            <a:fillRect/>
          </a:stretch>
        </p:blipFill>
        <p:spPr>
          <a:xfrm>
            <a:off x="1098250" y="192100"/>
            <a:ext cx="3875900" cy="4759300"/>
          </a:xfrm>
          <a:prstGeom prst="rect">
            <a:avLst/>
          </a:prstGeom>
          <a:noFill/>
          <a:ln>
            <a:noFill/>
          </a:ln>
        </p:spPr>
      </p:pic>
      <p:sp>
        <p:nvSpPr>
          <p:cNvPr id="139" name="Google Shape;139;p22"/>
          <p:cNvSpPr txBox="1"/>
          <p:nvPr/>
        </p:nvSpPr>
        <p:spPr>
          <a:xfrm>
            <a:off x="5097875" y="687700"/>
            <a:ext cx="3693600" cy="39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Features</a:t>
            </a:r>
            <a:endParaRPr sz="2400"/>
          </a:p>
          <a:p>
            <a:pPr marL="0" lvl="0" indent="0" algn="r" rtl="0">
              <a:spcBef>
                <a:spcPts val="0"/>
              </a:spcBef>
              <a:spcAft>
                <a:spcPts val="0"/>
              </a:spcAft>
              <a:buNone/>
            </a:pPr>
            <a:r>
              <a:rPr lang="en" sz="2400"/>
              <a:t>Require Much Attention</a:t>
            </a:r>
            <a:endParaRPr sz="24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Missing Values</a:t>
            </a:r>
            <a:endParaRPr sz="1800"/>
          </a:p>
          <a:p>
            <a:pPr marL="457200" lvl="0" indent="-342900" algn="l" rtl="0">
              <a:spcBef>
                <a:spcPts val="0"/>
              </a:spcBef>
              <a:spcAft>
                <a:spcPts val="0"/>
              </a:spcAft>
              <a:buSzPts val="1800"/>
              <a:buChar char="❖"/>
            </a:pPr>
            <a:r>
              <a:rPr lang="en" sz="1800"/>
              <a:t>Clean Data</a:t>
            </a:r>
            <a:endParaRPr sz="1800"/>
          </a:p>
          <a:p>
            <a:pPr marL="457200" lvl="0" indent="-342900" algn="l" rtl="0">
              <a:spcBef>
                <a:spcPts val="0"/>
              </a:spcBef>
              <a:spcAft>
                <a:spcPts val="0"/>
              </a:spcAft>
              <a:buSzPts val="1800"/>
              <a:buChar char="❖"/>
            </a:pPr>
            <a:r>
              <a:rPr lang="en" sz="1800">
                <a:highlight>
                  <a:srgbClr val="FFFF00"/>
                </a:highlight>
              </a:rPr>
              <a:t>Encode Text</a:t>
            </a:r>
            <a:endParaRPr sz="1800">
              <a:highlight>
                <a:srgbClr val="FFFF00"/>
              </a:highlight>
            </a:endParaRPr>
          </a:p>
          <a:p>
            <a:pPr marL="914400" lvl="1" indent="-342900" algn="l" rtl="0">
              <a:spcBef>
                <a:spcPts val="0"/>
              </a:spcBef>
              <a:spcAft>
                <a:spcPts val="0"/>
              </a:spcAft>
              <a:buSzPts val="1800"/>
              <a:buChar char="➢"/>
            </a:pPr>
            <a:r>
              <a:rPr lang="en" sz="1800">
                <a:highlight>
                  <a:srgbClr val="FFFF00"/>
                </a:highlight>
              </a:rPr>
              <a:t>One Hot Encoding</a:t>
            </a:r>
            <a:endParaRPr sz="1800">
              <a:highlight>
                <a:srgbClr val="FFFF00"/>
              </a:highlight>
            </a:endParaRPr>
          </a:p>
          <a:p>
            <a:pPr marL="914400" lvl="1" indent="-342900" algn="l" rtl="0">
              <a:spcBef>
                <a:spcPts val="0"/>
              </a:spcBef>
              <a:spcAft>
                <a:spcPts val="0"/>
              </a:spcAft>
              <a:buSzPts val="1800"/>
              <a:buChar char="➢"/>
            </a:pPr>
            <a:r>
              <a:rPr lang="en" sz="1800">
                <a:highlight>
                  <a:srgbClr val="FFFF00"/>
                </a:highlight>
              </a:rPr>
              <a:t>Ordinal</a:t>
            </a:r>
            <a:endParaRPr sz="1800">
              <a:highlight>
                <a:srgbClr val="FFFF00"/>
              </a:highlight>
            </a:endParaRPr>
          </a:p>
          <a:p>
            <a:pPr marL="914400" lvl="1" indent="-342900" algn="l" rtl="0">
              <a:spcBef>
                <a:spcPts val="0"/>
              </a:spcBef>
              <a:spcAft>
                <a:spcPts val="0"/>
              </a:spcAft>
              <a:buSzPts val="1800"/>
              <a:buChar char="➢"/>
            </a:pPr>
            <a:r>
              <a:rPr lang="en" sz="1800">
                <a:highlight>
                  <a:srgbClr val="FFFF00"/>
                </a:highlight>
              </a:rPr>
              <a:t>Vocab to Vector</a:t>
            </a:r>
            <a:endParaRPr sz="1800">
              <a:highlight>
                <a:srgbClr val="FFFF00"/>
              </a:highlight>
            </a:endParaRPr>
          </a:p>
          <a:p>
            <a:pPr marL="457200" lvl="0" indent="-342900" algn="l" rtl="0">
              <a:spcBef>
                <a:spcPts val="0"/>
              </a:spcBef>
              <a:spcAft>
                <a:spcPts val="0"/>
              </a:spcAft>
              <a:buSzPts val="1800"/>
              <a:buChar char="❖"/>
            </a:pPr>
            <a:r>
              <a:rPr lang="en" sz="1800"/>
              <a:t>Normalize - Control Numerics</a:t>
            </a:r>
            <a:endParaRPr sz="1800"/>
          </a:p>
          <a:p>
            <a:pPr marL="457200" lvl="0" indent="-342900" algn="l" rtl="0">
              <a:spcBef>
                <a:spcPts val="0"/>
              </a:spcBef>
              <a:spcAft>
                <a:spcPts val="0"/>
              </a:spcAft>
              <a:buSzPts val="1800"/>
              <a:buChar char="❖"/>
            </a:pPr>
            <a:r>
              <a:rPr lang="en" sz="1800"/>
              <a:t>Reduce = Parsimony</a:t>
            </a:r>
            <a:endParaRPr sz="1800"/>
          </a:p>
          <a:p>
            <a:pPr marL="457200" lvl="0" indent="-342900" algn="l" rtl="0">
              <a:spcBef>
                <a:spcPts val="0"/>
              </a:spcBef>
              <a:spcAft>
                <a:spcPts val="0"/>
              </a:spcAft>
              <a:buSzPts val="1800"/>
              <a:buChar char="❖"/>
            </a:pPr>
            <a:r>
              <a:rPr lang="en" sz="1800"/>
              <a:t>Engineer</a:t>
            </a:r>
            <a:endParaRPr sz="1800"/>
          </a:p>
        </p:txBody>
      </p:sp>
      <p:sp>
        <p:nvSpPr>
          <p:cNvPr id="140" name="Google Shape;140;p22"/>
          <p:cNvSpPr/>
          <p:nvPr/>
        </p:nvSpPr>
        <p:spPr>
          <a:xfrm>
            <a:off x="4326500" y="1516900"/>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593475" y="875300"/>
            <a:ext cx="3336519" cy="4096975"/>
          </a:xfrm>
          <a:prstGeom prst="rect">
            <a:avLst/>
          </a:prstGeom>
          <a:noFill/>
          <a:ln>
            <a:noFill/>
          </a:ln>
        </p:spPr>
      </p:pic>
      <p:sp>
        <p:nvSpPr>
          <p:cNvPr id="146" name="Google Shape;146;p23"/>
          <p:cNvSpPr txBox="1">
            <a:spLocks noGrp="1"/>
          </p:cNvSpPr>
          <p:nvPr>
            <p:ph type="title"/>
          </p:nvPr>
        </p:nvSpPr>
        <p:spPr>
          <a:xfrm>
            <a:off x="221225" y="302600"/>
            <a:ext cx="38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Features - Encoding</a:t>
            </a:r>
            <a:endParaRPr sz="2700"/>
          </a:p>
        </p:txBody>
      </p:sp>
      <p:graphicFrame>
        <p:nvGraphicFramePr>
          <p:cNvPr id="147" name="Google Shape;147;p23"/>
          <p:cNvGraphicFramePr/>
          <p:nvPr/>
        </p:nvGraphicFramePr>
        <p:xfrm>
          <a:off x="4191600" y="580925"/>
          <a:ext cx="997825" cy="1676250"/>
        </p:xfrm>
        <a:graphic>
          <a:graphicData uri="http://schemas.openxmlformats.org/drawingml/2006/table">
            <a:tbl>
              <a:tblPr>
                <a:noFill/>
                <a:tableStyleId>{5AE58CAB-D15D-40F2-B527-F72BB833EF0E}</a:tableStyleId>
              </a:tblPr>
              <a:tblGrid>
                <a:gridCol w="382850">
                  <a:extLst>
                    <a:ext uri="{9D8B030D-6E8A-4147-A177-3AD203B41FA5}">
                      <a16:colId xmlns:a16="http://schemas.microsoft.com/office/drawing/2014/main" val="20000"/>
                    </a:ext>
                  </a:extLst>
                </a:gridCol>
                <a:gridCol w="614975">
                  <a:extLst>
                    <a:ext uri="{9D8B030D-6E8A-4147-A177-3AD203B41FA5}">
                      <a16:colId xmlns:a16="http://schemas.microsoft.com/office/drawing/2014/main" val="20001"/>
                    </a:ext>
                  </a:extLst>
                </a:gridCol>
              </a:tblGrid>
              <a:tr h="246050">
                <a:tc>
                  <a:txBody>
                    <a:bodyPr/>
                    <a:lstStyle/>
                    <a:p>
                      <a:pPr marL="0" lvl="0" indent="0" algn="ctr" rtl="0">
                        <a:spcBef>
                          <a:spcPts val="0"/>
                        </a:spcBef>
                        <a:spcAft>
                          <a:spcPts val="0"/>
                        </a:spcAft>
                        <a:buNone/>
                      </a:pPr>
                      <a:r>
                        <a:rPr lang="en" sz="1000"/>
                        <a:t>ID</a:t>
                      </a:r>
                      <a:endParaRPr sz="1000"/>
                    </a:p>
                  </a:txBody>
                  <a:tcPr marL="91425" marR="91425" marT="91425" marB="91425"/>
                </a:tc>
                <a:tc>
                  <a:txBody>
                    <a:bodyPr/>
                    <a:lstStyle/>
                    <a:p>
                      <a:pPr marL="0" lvl="0" indent="0" algn="l" rtl="0">
                        <a:spcBef>
                          <a:spcPts val="0"/>
                        </a:spcBef>
                        <a:spcAft>
                          <a:spcPts val="0"/>
                        </a:spcAft>
                        <a:buNone/>
                      </a:pPr>
                      <a:r>
                        <a:rPr lang="en" sz="1000"/>
                        <a:t>color</a:t>
                      </a:r>
                      <a:endParaRPr sz="1000"/>
                    </a:p>
                  </a:txBody>
                  <a:tcPr marL="91425" marR="91425" marT="91425" marB="91425"/>
                </a:tc>
                <a:extLst>
                  <a:ext uri="{0D108BD9-81ED-4DB2-BD59-A6C34878D82A}">
                    <a16:rowId xmlns:a16="http://schemas.microsoft.com/office/drawing/2014/main" val="10000"/>
                  </a:ext>
                </a:extLst>
              </a:tr>
              <a:tr h="246050">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l" rtl="0">
                        <a:spcBef>
                          <a:spcPts val="0"/>
                        </a:spcBef>
                        <a:spcAft>
                          <a:spcPts val="0"/>
                        </a:spcAft>
                        <a:buNone/>
                      </a:pPr>
                      <a:r>
                        <a:rPr lang="en" sz="1000"/>
                        <a:t>red</a:t>
                      </a:r>
                      <a:endParaRPr sz="1000"/>
                    </a:p>
                  </a:txBody>
                  <a:tcPr marL="91425" marR="91425" marT="91425" marB="91425"/>
                </a:tc>
                <a:extLst>
                  <a:ext uri="{0D108BD9-81ED-4DB2-BD59-A6C34878D82A}">
                    <a16:rowId xmlns:a16="http://schemas.microsoft.com/office/drawing/2014/main" val="10001"/>
                  </a:ext>
                </a:extLst>
              </a:tr>
              <a:tr h="246050">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l" rtl="0">
                        <a:spcBef>
                          <a:spcPts val="0"/>
                        </a:spcBef>
                        <a:spcAft>
                          <a:spcPts val="0"/>
                        </a:spcAft>
                        <a:buNone/>
                      </a:pPr>
                      <a:r>
                        <a:rPr lang="en" sz="1000"/>
                        <a:t>blue</a:t>
                      </a:r>
                      <a:endParaRPr sz="1000"/>
                    </a:p>
                  </a:txBody>
                  <a:tcPr marL="91425" marR="91425" marT="91425" marB="91425"/>
                </a:tc>
                <a:extLst>
                  <a:ext uri="{0D108BD9-81ED-4DB2-BD59-A6C34878D82A}">
                    <a16:rowId xmlns:a16="http://schemas.microsoft.com/office/drawing/2014/main" val="10002"/>
                  </a:ext>
                </a:extLst>
              </a:tr>
              <a:tr h="246050">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l" rtl="0">
                        <a:spcBef>
                          <a:spcPts val="0"/>
                        </a:spcBef>
                        <a:spcAft>
                          <a:spcPts val="0"/>
                        </a:spcAft>
                        <a:buNone/>
                      </a:pPr>
                      <a:r>
                        <a:rPr lang="en" sz="1000"/>
                        <a:t>green</a:t>
                      </a:r>
                      <a:endParaRPr sz="1000"/>
                    </a:p>
                  </a:txBody>
                  <a:tcPr marL="91425" marR="91425" marT="91425" marB="91425"/>
                </a:tc>
                <a:extLst>
                  <a:ext uri="{0D108BD9-81ED-4DB2-BD59-A6C34878D82A}">
                    <a16:rowId xmlns:a16="http://schemas.microsoft.com/office/drawing/2014/main" val="10003"/>
                  </a:ext>
                </a:extLst>
              </a:tr>
              <a:tr h="246050">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l" rtl="0">
                        <a:spcBef>
                          <a:spcPts val="0"/>
                        </a:spcBef>
                        <a:spcAft>
                          <a:spcPts val="0"/>
                        </a:spcAft>
                        <a:buNone/>
                      </a:pPr>
                      <a:r>
                        <a:rPr lang="en" sz="1000"/>
                        <a:t>blue</a:t>
                      </a:r>
                      <a:endParaRPr sz="1000"/>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148" name="Google Shape;148;p23"/>
          <p:cNvGraphicFramePr/>
          <p:nvPr/>
        </p:nvGraphicFramePr>
        <p:xfrm>
          <a:off x="6590075" y="580925"/>
          <a:ext cx="2008925" cy="1676250"/>
        </p:xfrm>
        <a:graphic>
          <a:graphicData uri="http://schemas.openxmlformats.org/drawingml/2006/table">
            <a:tbl>
              <a:tblPr>
                <a:noFill/>
                <a:tableStyleId>{5AE58CAB-D15D-40F2-B527-F72BB833EF0E}</a:tableStyleId>
              </a:tblPr>
              <a:tblGrid>
                <a:gridCol w="382850">
                  <a:extLst>
                    <a:ext uri="{9D8B030D-6E8A-4147-A177-3AD203B41FA5}">
                      <a16:colId xmlns:a16="http://schemas.microsoft.com/office/drawing/2014/main" val="20000"/>
                    </a:ext>
                  </a:extLst>
                </a:gridCol>
                <a:gridCol w="542025">
                  <a:extLst>
                    <a:ext uri="{9D8B030D-6E8A-4147-A177-3AD203B41FA5}">
                      <a16:colId xmlns:a16="http://schemas.microsoft.com/office/drawing/2014/main" val="20001"/>
                    </a:ext>
                  </a:extLst>
                </a:gridCol>
                <a:gridCol w="542025">
                  <a:extLst>
                    <a:ext uri="{9D8B030D-6E8A-4147-A177-3AD203B41FA5}">
                      <a16:colId xmlns:a16="http://schemas.microsoft.com/office/drawing/2014/main" val="20002"/>
                    </a:ext>
                  </a:extLst>
                </a:gridCol>
                <a:gridCol w="542025">
                  <a:extLst>
                    <a:ext uri="{9D8B030D-6E8A-4147-A177-3AD203B41FA5}">
                      <a16:colId xmlns:a16="http://schemas.microsoft.com/office/drawing/2014/main" val="20003"/>
                    </a:ext>
                  </a:extLst>
                </a:gridCol>
              </a:tblGrid>
              <a:tr h="335250">
                <a:tc>
                  <a:txBody>
                    <a:bodyPr/>
                    <a:lstStyle/>
                    <a:p>
                      <a:pPr marL="0" lvl="0" indent="0" algn="l" rtl="0">
                        <a:spcBef>
                          <a:spcPts val="0"/>
                        </a:spcBef>
                        <a:spcAft>
                          <a:spcPts val="0"/>
                        </a:spcAft>
                        <a:buNone/>
                      </a:pPr>
                      <a:r>
                        <a:rPr lang="en" sz="1000"/>
                        <a:t>ID</a:t>
                      </a:r>
                      <a:endParaRPr sz="1000"/>
                    </a:p>
                  </a:txBody>
                  <a:tcPr marL="91425" marR="91425" marT="91425" marB="91425"/>
                </a:tc>
                <a:tc>
                  <a:txBody>
                    <a:bodyPr/>
                    <a:lstStyle/>
                    <a:p>
                      <a:pPr marL="0" lvl="0" indent="0" algn="l" rtl="0">
                        <a:spcBef>
                          <a:spcPts val="0"/>
                        </a:spcBef>
                        <a:spcAft>
                          <a:spcPts val="0"/>
                        </a:spcAft>
                        <a:buNone/>
                      </a:pPr>
                      <a:r>
                        <a:rPr lang="en" sz="1000"/>
                        <a:t>red</a:t>
                      </a:r>
                      <a:endParaRPr sz="1000"/>
                    </a:p>
                  </a:txBody>
                  <a:tcPr marL="91425" marR="91425" marT="91425" marB="91425"/>
                </a:tc>
                <a:tc>
                  <a:txBody>
                    <a:bodyPr/>
                    <a:lstStyle/>
                    <a:p>
                      <a:pPr marL="0" lvl="0" indent="0" algn="l" rtl="0">
                        <a:spcBef>
                          <a:spcPts val="0"/>
                        </a:spcBef>
                        <a:spcAft>
                          <a:spcPts val="0"/>
                        </a:spcAft>
                        <a:buNone/>
                      </a:pPr>
                      <a:r>
                        <a:rPr lang="en" sz="1000"/>
                        <a:t>blue</a:t>
                      </a:r>
                      <a:endParaRPr sz="1000"/>
                    </a:p>
                  </a:txBody>
                  <a:tcPr marL="91425" marR="91425" marT="91425" marB="91425"/>
                </a:tc>
                <a:tc>
                  <a:txBody>
                    <a:bodyPr/>
                    <a:lstStyle/>
                    <a:p>
                      <a:pPr marL="0" lvl="0" indent="0" algn="l" rtl="0">
                        <a:spcBef>
                          <a:spcPts val="0"/>
                        </a:spcBef>
                        <a:spcAft>
                          <a:spcPts val="0"/>
                        </a:spcAft>
                        <a:buNone/>
                      </a:pPr>
                      <a:r>
                        <a:rPr lang="en" sz="1000"/>
                        <a:t>green</a:t>
                      </a:r>
                      <a:endParaRPr sz="1000"/>
                    </a:p>
                  </a:txBody>
                  <a:tcPr marL="91425" marR="91425" marT="91425" marB="91425">
                    <a:solidFill>
                      <a:srgbClr val="D9D9D9"/>
                    </a:solidFill>
                  </a:tcPr>
                </a:tc>
                <a:extLst>
                  <a:ext uri="{0D108BD9-81ED-4DB2-BD59-A6C34878D82A}">
                    <a16:rowId xmlns:a16="http://schemas.microsoft.com/office/drawing/2014/main" val="10000"/>
                  </a:ext>
                </a:extLst>
              </a:tr>
              <a:tr h="335250">
                <a:tc>
                  <a:txBody>
                    <a:bodyPr/>
                    <a:lstStyle/>
                    <a:p>
                      <a:pPr marL="0" lvl="0" indent="0" algn="l" rtl="0">
                        <a:spcBef>
                          <a:spcPts val="0"/>
                        </a:spcBef>
                        <a:spcAft>
                          <a:spcPts val="0"/>
                        </a:spcAft>
                        <a:buNone/>
                      </a:pPr>
                      <a:r>
                        <a:rPr lang="en" sz="1000"/>
                        <a:t>1</a:t>
                      </a:r>
                      <a:endParaRPr sz="1000"/>
                    </a:p>
                  </a:txBody>
                  <a:tcPr marL="91425" marR="91425" marT="91425" marB="91425"/>
                </a:tc>
                <a:tc>
                  <a:txBody>
                    <a:bodyPr/>
                    <a:lstStyle/>
                    <a:p>
                      <a:pPr marL="0" lvl="0" indent="0" algn="l" rtl="0">
                        <a:spcBef>
                          <a:spcPts val="0"/>
                        </a:spcBef>
                        <a:spcAft>
                          <a:spcPts val="0"/>
                        </a:spcAft>
                        <a:buNone/>
                      </a:pPr>
                      <a:r>
                        <a:rPr lang="en" sz="1000"/>
                        <a:t>1</a:t>
                      </a:r>
                      <a:endParaRPr sz="1000"/>
                    </a:p>
                  </a:txBody>
                  <a:tcPr marL="91425" marR="91425" marT="91425" marB="91425"/>
                </a:tc>
                <a:tc>
                  <a:txBody>
                    <a:bodyPr/>
                    <a:lstStyle/>
                    <a:p>
                      <a:pPr marL="0" lvl="0" indent="0" algn="l" rtl="0">
                        <a:spcBef>
                          <a:spcPts val="0"/>
                        </a:spcBef>
                        <a:spcAft>
                          <a:spcPts val="0"/>
                        </a:spcAft>
                        <a:buNone/>
                      </a:pPr>
                      <a:r>
                        <a:rPr lang="en" sz="1000"/>
                        <a:t>0</a:t>
                      </a:r>
                      <a:endParaRPr sz="1000"/>
                    </a:p>
                  </a:txBody>
                  <a:tcPr marL="91425" marR="91425" marT="91425" marB="91425"/>
                </a:tc>
                <a:tc>
                  <a:txBody>
                    <a:bodyPr/>
                    <a:lstStyle/>
                    <a:p>
                      <a:pPr marL="0" lvl="0" indent="0" algn="l" rtl="0">
                        <a:spcBef>
                          <a:spcPts val="0"/>
                        </a:spcBef>
                        <a:spcAft>
                          <a:spcPts val="0"/>
                        </a:spcAft>
                        <a:buNone/>
                      </a:pPr>
                      <a:r>
                        <a:rPr lang="en" sz="1000"/>
                        <a:t>0</a:t>
                      </a:r>
                      <a:endParaRPr sz="1000"/>
                    </a:p>
                  </a:txBody>
                  <a:tcPr marL="91425" marR="91425" marT="91425" marB="91425">
                    <a:solidFill>
                      <a:srgbClr val="D9D9D9"/>
                    </a:solidFill>
                  </a:tcPr>
                </a:tc>
                <a:extLst>
                  <a:ext uri="{0D108BD9-81ED-4DB2-BD59-A6C34878D82A}">
                    <a16:rowId xmlns:a16="http://schemas.microsoft.com/office/drawing/2014/main" val="10001"/>
                  </a:ext>
                </a:extLst>
              </a:tr>
              <a:tr h="335250">
                <a:tc>
                  <a:txBody>
                    <a:bodyPr/>
                    <a:lstStyle/>
                    <a:p>
                      <a:pPr marL="0" lvl="0" indent="0" algn="l" rtl="0">
                        <a:spcBef>
                          <a:spcPts val="0"/>
                        </a:spcBef>
                        <a:spcAft>
                          <a:spcPts val="0"/>
                        </a:spcAft>
                        <a:buNone/>
                      </a:pPr>
                      <a:r>
                        <a:rPr lang="en" sz="1000"/>
                        <a:t>2</a:t>
                      </a:r>
                      <a:endParaRPr sz="1000"/>
                    </a:p>
                  </a:txBody>
                  <a:tcPr marL="91425" marR="91425" marT="91425" marB="91425"/>
                </a:tc>
                <a:tc>
                  <a:txBody>
                    <a:bodyPr/>
                    <a:lstStyle/>
                    <a:p>
                      <a:pPr marL="0" lvl="0" indent="0" algn="l" rtl="0">
                        <a:spcBef>
                          <a:spcPts val="0"/>
                        </a:spcBef>
                        <a:spcAft>
                          <a:spcPts val="0"/>
                        </a:spcAft>
                        <a:buNone/>
                      </a:pPr>
                      <a:r>
                        <a:rPr lang="en" sz="1000"/>
                        <a:t>0</a:t>
                      </a:r>
                      <a:endParaRPr sz="1000"/>
                    </a:p>
                  </a:txBody>
                  <a:tcPr marL="91425" marR="91425" marT="91425" marB="91425"/>
                </a:tc>
                <a:tc>
                  <a:txBody>
                    <a:bodyPr/>
                    <a:lstStyle/>
                    <a:p>
                      <a:pPr marL="0" lvl="0" indent="0" algn="l" rtl="0">
                        <a:spcBef>
                          <a:spcPts val="0"/>
                        </a:spcBef>
                        <a:spcAft>
                          <a:spcPts val="0"/>
                        </a:spcAft>
                        <a:buNone/>
                      </a:pPr>
                      <a:r>
                        <a:rPr lang="en" sz="1000"/>
                        <a:t>1</a:t>
                      </a:r>
                      <a:endParaRPr sz="1000"/>
                    </a:p>
                  </a:txBody>
                  <a:tcPr marL="91425" marR="91425" marT="91425" marB="91425"/>
                </a:tc>
                <a:tc>
                  <a:txBody>
                    <a:bodyPr/>
                    <a:lstStyle/>
                    <a:p>
                      <a:pPr marL="0" lvl="0" indent="0" algn="l" rtl="0">
                        <a:spcBef>
                          <a:spcPts val="0"/>
                        </a:spcBef>
                        <a:spcAft>
                          <a:spcPts val="0"/>
                        </a:spcAft>
                        <a:buNone/>
                      </a:pPr>
                      <a:r>
                        <a:rPr lang="en" sz="1000"/>
                        <a:t>0</a:t>
                      </a:r>
                      <a:endParaRPr sz="1000"/>
                    </a:p>
                  </a:txBody>
                  <a:tcPr marL="91425" marR="91425" marT="91425" marB="91425">
                    <a:solidFill>
                      <a:srgbClr val="D9D9D9"/>
                    </a:solidFill>
                  </a:tcPr>
                </a:tc>
                <a:extLst>
                  <a:ext uri="{0D108BD9-81ED-4DB2-BD59-A6C34878D82A}">
                    <a16:rowId xmlns:a16="http://schemas.microsoft.com/office/drawing/2014/main" val="10002"/>
                  </a:ext>
                </a:extLst>
              </a:tr>
              <a:tr h="335250">
                <a:tc>
                  <a:txBody>
                    <a:bodyPr/>
                    <a:lstStyle/>
                    <a:p>
                      <a:pPr marL="0" lvl="0" indent="0" algn="l" rtl="0">
                        <a:spcBef>
                          <a:spcPts val="0"/>
                        </a:spcBef>
                        <a:spcAft>
                          <a:spcPts val="0"/>
                        </a:spcAft>
                        <a:buNone/>
                      </a:pPr>
                      <a:r>
                        <a:rPr lang="en" sz="1000"/>
                        <a:t>3</a:t>
                      </a:r>
                      <a:endParaRPr sz="1000"/>
                    </a:p>
                  </a:txBody>
                  <a:tcPr marL="91425" marR="91425" marT="91425" marB="91425"/>
                </a:tc>
                <a:tc>
                  <a:txBody>
                    <a:bodyPr/>
                    <a:lstStyle/>
                    <a:p>
                      <a:pPr marL="0" lvl="0" indent="0" algn="l" rtl="0">
                        <a:spcBef>
                          <a:spcPts val="0"/>
                        </a:spcBef>
                        <a:spcAft>
                          <a:spcPts val="0"/>
                        </a:spcAft>
                        <a:buNone/>
                      </a:pPr>
                      <a:r>
                        <a:rPr lang="en" sz="1000"/>
                        <a:t>0</a:t>
                      </a:r>
                      <a:endParaRPr sz="1000"/>
                    </a:p>
                  </a:txBody>
                  <a:tcPr marL="91425" marR="91425" marT="91425" marB="91425"/>
                </a:tc>
                <a:tc>
                  <a:txBody>
                    <a:bodyPr/>
                    <a:lstStyle/>
                    <a:p>
                      <a:pPr marL="0" lvl="0" indent="0" algn="l" rtl="0">
                        <a:spcBef>
                          <a:spcPts val="0"/>
                        </a:spcBef>
                        <a:spcAft>
                          <a:spcPts val="0"/>
                        </a:spcAft>
                        <a:buNone/>
                      </a:pPr>
                      <a:r>
                        <a:rPr lang="en" sz="1000"/>
                        <a:t>0</a:t>
                      </a:r>
                      <a:endParaRPr sz="1000"/>
                    </a:p>
                  </a:txBody>
                  <a:tcPr marL="91425" marR="91425" marT="91425" marB="91425"/>
                </a:tc>
                <a:tc>
                  <a:txBody>
                    <a:bodyPr/>
                    <a:lstStyle/>
                    <a:p>
                      <a:pPr marL="0" lvl="0" indent="0" algn="l" rtl="0">
                        <a:spcBef>
                          <a:spcPts val="0"/>
                        </a:spcBef>
                        <a:spcAft>
                          <a:spcPts val="0"/>
                        </a:spcAft>
                        <a:buNone/>
                      </a:pPr>
                      <a:r>
                        <a:rPr lang="en" sz="1000"/>
                        <a:t>1</a:t>
                      </a:r>
                      <a:endParaRPr sz="1000"/>
                    </a:p>
                  </a:txBody>
                  <a:tcPr marL="91425" marR="91425" marT="91425" marB="91425">
                    <a:solidFill>
                      <a:srgbClr val="D9D9D9"/>
                    </a:solidFill>
                  </a:tcPr>
                </a:tc>
                <a:extLst>
                  <a:ext uri="{0D108BD9-81ED-4DB2-BD59-A6C34878D82A}">
                    <a16:rowId xmlns:a16="http://schemas.microsoft.com/office/drawing/2014/main" val="10003"/>
                  </a:ext>
                </a:extLst>
              </a:tr>
              <a:tr h="335250">
                <a:tc>
                  <a:txBody>
                    <a:bodyPr/>
                    <a:lstStyle/>
                    <a:p>
                      <a:pPr marL="0" lvl="0" indent="0" algn="l" rtl="0">
                        <a:spcBef>
                          <a:spcPts val="0"/>
                        </a:spcBef>
                        <a:spcAft>
                          <a:spcPts val="0"/>
                        </a:spcAft>
                        <a:buNone/>
                      </a:pPr>
                      <a:r>
                        <a:rPr lang="en" sz="1000"/>
                        <a:t>4</a:t>
                      </a:r>
                      <a:endParaRPr sz="1000"/>
                    </a:p>
                  </a:txBody>
                  <a:tcPr marL="91425" marR="91425" marT="91425" marB="91425"/>
                </a:tc>
                <a:tc>
                  <a:txBody>
                    <a:bodyPr/>
                    <a:lstStyle/>
                    <a:p>
                      <a:pPr marL="0" lvl="0" indent="0" algn="l" rtl="0">
                        <a:spcBef>
                          <a:spcPts val="0"/>
                        </a:spcBef>
                        <a:spcAft>
                          <a:spcPts val="0"/>
                        </a:spcAft>
                        <a:buNone/>
                      </a:pPr>
                      <a:r>
                        <a:rPr lang="en" sz="1000"/>
                        <a:t>0</a:t>
                      </a:r>
                      <a:endParaRPr sz="1000"/>
                    </a:p>
                  </a:txBody>
                  <a:tcPr marL="91425" marR="91425" marT="91425" marB="91425"/>
                </a:tc>
                <a:tc>
                  <a:txBody>
                    <a:bodyPr/>
                    <a:lstStyle/>
                    <a:p>
                      <a:pPr marL="0" lvl="0" indent="0" algn="l" rtl="0">
                        <a:spcBef>
                          <a:spcPts val="0"/>
                        </a:spcBef>
                        <a:spcAft>
                          <a:spcPts val="0"/>
                        </a:spcAft>
                        <a:buNone/>
                      </a:pPr>
                      <a:r>
                        <a:rPr lang="en" sz="1000"/>
                        <a:t>1</a:t>
                      </a:r>
                      <a:endParaRPr sz="1000"/>
                    </a:p>
                  </a:txBody>
                  <a:tcPr marL="91425" marR="91425" marT="91425" marB="91425"/>
                </a:tc>
                <a:tc>
                  <a:txBody>
                    <a:bodyPr/>
                    <a:lstStyle/>
                    <a:p>
                      <a:pPr marL="0" lvl="0" indent="0" algn="l" rtl="0">
                        <a:spcBef>
                          <a:spcPts val="0"/>
                        </a:spcBef>
                        <a:spcAft>
                          <a:spcPts val="0"/>
                        </a:spcAft>
                        <a:buNone/>
                      </a:pPr>
                      <a:r>
                        <a:rPr lang="en" sz="1000"/>
                        <a:t>0</a:t>
                      </a:r>
                      <a:endParaRPr sz="1000"/>
                    </a:p>
                  </a:txBody>
                  <a:tcPr marL="91425" marR="91425" marT="91425" marB="91425">
                    <a:solidFill>
                      <a:srgbClr val="D9D9D9"/>
                    </a:solidFill>
                  </a:tcPr>
                </a:tc>
                <a:extLst>
                  <a:ext uri="{0D108BD9-81ED-4DB2-BD59-A6C34878D82A}">
                    <a16:rowId xmlns:a16="http://schemas.microsoft.com/office/drawing/2014/main" val="10004"/>
                  </a:ext>
                </a:extLst>
              </a:tr>
            </a:tbl>
          </a:graphicData>
        </a:graphic>
      </p:graphicFrame>
      <p:sp>
        <p:nvSpPr>
          <p:cNvPr id="149" name="Google Shape;149;p23"/>
          <p:cNvSpPr/>
          <p:nvPr/>
        </p:nvSpPr>
        <p:spPr>
          <a:xfrm>
            <a:off x="5238125" y="1144775"/>
            <a:ext cx="1272300" cy="572700"/>
          </a:xfrm>
          <a:prstGeom prst="rightArrow">
            <a:avLst>
              <a:gd name="adj1" fmla="val 50000"/>
              <a:gd name="adj2" fmla="val 50000"/>
            </a:avLst>
          </a:prstGeom>
          <a:solidFill>
            <a:srgbClr val="F3F3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One Hot</a:t>
            </a:r>
            <a:endParaRPr sz="1200"/>
          </a:p>
        </p:txBody>
      </p:sp>
      <p:graphicFrame>
        <p:nvGraphicFramePr>
          <p:cNvPr id="150" name="Google Shape;150;p23"/>
          <p:cNvGraphicFramePr/>
          <p:nvPr/>
        </p:nvGraphicFramePr>
        <p:xfrm>
          <a:off x="4191600" y="2541050"/>
          <a:ext cx="1139925" cy="2011500"/>
        </p:xfrm>
        <a:graphic>
          <a:graphicData uri="http://schemas.openxmlformats.org/drawingml/2006/table">
            <a:tbl>
              <a:tblPr>
                <a:noFill/>
                <a:tableStyleId>{5AE58CAB-D15D-40F2-B527-F72BB833EF0E}</a:tableStyleId>
              </a:tblPr>
              <a:tblGrid>
                <a:gridCol w="437375">
                  <a:extLst>
                    <a:ext uri="{9D8B030D-6E8A-4147-A177-3AD203B41FA5}">
                      <a16:colId xmlns:a16="http://schemas.microsoft.com/office/drawing/2014/main" val="20000"/>
                    </a:ext>
                  </a:extLst>
                </a:gridCol>
                <a:gridCol w="702550">
                  <a:extLst>
                    <a:ext uri="{9D8B030D-6E8A-4147-A177-3AD203B41FA5}">
                      <a16:colId xmlns:a16="http://schemas.microsoft.com/office/drawing/2014/main" val="20001"/>
                    </a:ext>
                  </a:extLst>
                </a:gridCol>
              </a:tblGrid>
              <a:tr h="246050">
                <a:tc>
                  <a:txBody>
                    <a:bodyPr/>
                    <a:lstStyle/>
                    <a:p>
                      <a:pPr marL="0" lvl="0" indent="0" algn="ctr" rtl="0">
                        <a:spcBef>
                          <a:spcPts val="0"/>
                        </a:spcBef>
                        <a:spcAft>
                          <a:spcPts val="0"/>
                        </a:spcAft>
                        <a:buNone/>
                      </a:pPr>
                      <a:r>
                        <a:rPr lang="en" sz="1000"/>
                        <a:t>ID</a:t>
                      </a:r>
                      <a:endParaRPr sz="1000"/>
                    </a:p>
                  </a:txBody>
                  <a:tcPr marL="91425" marR="91425" marT="91425" marB="91425"/>
                </a:tc>
                <a:tc>
                  <a:txBody>
                    <a:bodyPr/>
                    <a:lstStyle/>
                    <a:p>
                      <a:pPr marL="0" lvl="0" indent="0" algn="l" rtl="0">
                        <a:spcBef>
                          <a:spcPts val="0"/>
                        </a:spcBef>
                        <a:spcAft>
                          <a:spcPts val="0"/>
                        </a:spcAft>
                        <a:buNone/>
                      </a:pPr>
                      <a:r>
                        <a:rPr lang="en" sz="1000"/>
                        <a:t>quality</a:t>
                      </a:r>
                      <a:endParaRPr sz="1000"/>
                    </a:p>
                  </a:txBody>
                  <a:tcPr marL="91425" marR="91425" marT="91425" marB="91425"/>
                </a:tc>
                <a:extLst>
                  <a:ext uri="{0D108BD9-81ED-4DB2-BD59-A6C34878D82A}">
                    <a16:rowId xmlns:a16="http://schemas.microsoft.com/office/drawing/2014/main" val="10000"/>
                  </a:ext>
                </a:extLst>
              </a:tr>
              <a:tr h="246050">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l" rtl="0">
                        <a:spcBef>
                          <a:spcPts val="0"/>
                        </a:spcBef>
                        <a:spcAft>
                          <a:spcPts val="0"/>
                        </a:spcAft>
                        <a:buNone/>
                      </a:pPr>
                      <a:r>
                        <a:rPr lang="en" sz="1000"/>
                        <a:t>bad</a:t>
                      </a:r>
                      <a:endParaRPr sz="1000"/>
                    </a:p>
                  </a:txBody>
                  <a:tcPr marL="91425" marR="91425" marT="91425" marB="91425"/>
                </a:tc>
                <a:extLst>
                  <a:ext uri="{0D108BD9-81ED-4DB2-BD59-A6C34878D82A}">
                    <a16:rowId xmlns:a16="http://schemas.microsoft.com/office/drawing/2014/main" val="10001"/>
                  </a:ext>
                </a:extLst>
              </a:tr>
              <a:tr h="246050">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l" rtl="0">
                        <a:spcBef>
                          <a:spcPts val="0"/>
                        </a:spcBef>
                        <a:spcAft>
                          <a:spcPts val="0"/>
                        </a:spcAft>
                        <a:buNone/>
                      </a:pPr>
                      <a:r>
                        <a:rPr lang="en" sz="1000"/>
                        <a:t>poor</a:t>
                      </a:r>
                      <a:endParaRPr sz="1000"/>
                    </a:p>
                  </a:txBody>
                  <a:tcPr marL="91425" marR="91425" marT="91425" marB="91425"/>
                </a:tc>
                <a:extLst>
                  <a:ext uri="{0D108BD9-81ED-4DB2-BD59-A6C34878D82A}">
                    <a16:rowId xmlns:a16="http://schemas.microsoft.com/office/drawing/2014/main" val="10002"/>
                  </a:ext>
                </a:extLst>
              </a:tr>
              <a:tr h="246050">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l" rtl="0">
                        <a:spcBef>
                          <a:spcPts val="0"/>
                        </a:spcBef>
                        <a:spcAft>
                          <a:spcPts val="0"/>
                        </a:spcAft>
                        <a:buNone/>
                      </a:pPr>
                      <a:r>
                        <a:rPr lang="en" sz="1000"/>
                        <a:t>ok</a:t>
                      </a:r>
                      <a:endParaRPr sz="1000"/>
                    </a:p>
                  </a:txBody>
                  <a:tcPr marL="91425" marR="91425" marT="91425" marB="91425"/>
                </a:tc>
                <a:extLst>
                  <a:ext uri="{0D108BD9-81ED-4DB2-BD59-A6C34878D82A}">
                    <a16:rowId xmlns:a16="http://schemas.microsoft.com/office/drawing/2014/main" val="10003"/>
                  </a:ext>
                </a:extLst>
              </a:tr>
              <a:tr h="246050">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l" rtl="0">
                        <a:spcBef>
                          <a:spcPts val="0"/>
                        </a:spcBef>
                        <a:spcAft>
                          <a:spcPts val="0"/>
                        </a:spcAft>
                        <a:buNone/>
                      </a:pPr>
                      <a:r>
                        <a:rPr lang="en" sz="1000"/>
                        <a:t>good</a:t>
                      </a:r>
                      <a:endParaRPr sz="1000"/>
                    </a:p>
                  </a:txBody>
                  <a:tcPr marL="91425" marR="91425" marT="91425" marB="91425"/>
                </a:tc>
                <a:extLst>
                  <a:ext uri="{0D108BD9-81ED-4DB2-BD59-A6C34878D82A}">
                    <a16:rowId xmlns:a16="http://schemas.microsoft.com/office/drawing/2014/main" val="10004"/>
                  </a:ext>
                </a:extLst>
              </a:tr>
              <a:tr h="246050">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l" rtl="0">
                        <a:spcBef>
                          <a:spcPts val="0"/>
                        </a:spcBef>
                        <a:spcAft>
                          <a:spcPts val="0"/>
                        </a:spcAft>
                        <a:buNone/>
                      </a:pPr>
                      <a:r>
                        <a:rPr lang="en" sz="1000"/>
                        <a:t>excellent</a:t>
                      </a:r>
                      <a:endParaRPr sz="1000"/>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151" name="Google Shape;151;p23"/>
          <p:cNvGraphicFramePr/>
          <p:nvPr/>
        </p:nvGraphicFramePr>
        <p:xfrm>
          <a:off x="6590075" y="2541050"/>
          <a:ext cx="1022875" cy="2011500"/>
        </p:xfrm>
        <a:graphic>
          <a:graphicData uri="http://schemas.openxmlformats.org/drawingml/2006/table">
            <a:tbl>
              <a:tblPr>
                <a:noFill/>
                <a:tableStyleId>{5AE58CAB-D15D-40F2-B527-F72BB833EF0E}</a:tableStyleId>
              </a:tblPr>
              <a:tblGrid>
                <a:gridCol w="382850">
                  <a:extLst>
                    <a:ext uri="{9D8B030D-6E8A-4147-A177-3AD203B41FA5}">
                      <a16:colId xmlns:a16="http://schemas.microsoft.com/office/drawing/2014/main" val="20000"/>
                    </a:ext>
                  </a:extLst>
                </a:gridCol>
                <a:gridCol w="640025">
                  <a:extLst>
                    <a:ext uri="{9D8B030D-6E8A-4147-A177-3AD203B41FA5}">
                      <a16:colId xmlns:a16="http://schemas.microsoft.com/office/drawing/2014/main" val="20001"/>
                    </a:ext>
                  </a:extLst>
                </a:gridCol>
              </a:tblGrid>
              <a:tr h="335250">
                <a:tc>
                  <a:txBody>
                    <a:bodyPr/>
                    <a:lstStyle/>
                    <a:p>
                      <a:pPr marL="0" lvl="0" indent="0" algn="l" rtl="0">
                        <a:spcBef>
                          <a:spcPts val="0"/>
                        </a:spcBef>
                        <a:spcAft>
                          <a:spcPts val="0"/>
                        </a:spcAft>
                        <a:buNone/>
                      </a:pPr>
                      <a:r>
                        <a:rPr lang="en" sz="1000"/>
                        <a:t>ID</a:t>
                      </a:r>
                      <a:endParaRPr sz="1000"/>
                    </a:p>
                  </a:txBody>
                  <a:tcPr marL="91425" marR="91425" marT="91425" marB="91425"/>
                </a:tc>
                <a:tc>
                  <a:txBody>
                    <a:bodyPr/>
                    <a:lstStyle/>
                    <a:p>
                      <a:pPr marL="0" lvl="0" indent="0" algn="l" rtl="0">
                        <a:spcBef>
                          <a:spcPts val="0"/>
                        </a:spcBef>
                        <a:spcAft>
                          <a:spcPts val="0"/>
                        </a:spcAft>
                        <a:buNone/>
                      </a:pPr>
                      <a:r>
                        <a:rPr lang="en" sz="1000"/>
                        <a:t>quality</a:t>
                      </a:r>
                      <a:endParaRPr sz="1000"/>
                    </a:p>
                  </a:txBody>
                  <a:tcPr marL="91425" marR="91425" marT="91425" marB="91425"/>
                </a:tc>
                <a:extLst>
                  <a:ext uri="{0D108BD9-81ED-4DB2-BD59-A6C34878D82A}">
                    <a16:rowId xmlns:a16="http://schemas.microsoft.com/office/drawing/2014/main" val="10000"/>
                  </a:ext>
                </a:extLst>
              </a:tr>
              <a:tr h="335250">
                <a:tc>
                  <a:txBody>
                    <a:bodyPr/>
                    <a:lstStyle/>
                    <a:p>
                      <a:pPr marL="0" lvl="0" indent="0" algn="l" rtl="0">
                        <a:spcBef>
                          <a:spcPts val="0"/>
                        </a:spcBef>
                        <a:spcAft>
                          <a:spcPts val="0"/>
                        </a:spcAft>
                        <a:buNone/>
                      </a:pPr>
                      <a:r>
                        <a:rPr lang="en" sz="1000"/>
                        <a:t>1</a:t>
                      </a:r>
                      <a:endParaRPr sz="1000"/>
                    </a:p>
                  </a:txBody>
                  <a:tcPr marL="91425" marR="91425" marT="91425" marB="91425"/>
                </a:tc>
                <a:tc>
                  <a:txBody>
                    <a:bodyPr/>
                    <a:lstStyle/>
                    <a:p>
                      <a:pPr marL="0" lvl="0" indent="0" algn="l" rtl="0">
                        <a:spcBef>
                          <a:spcPts val="0"/>
                        </a:spcBef>
                        <a:spcAft>
                          <a:spcPts val="0"/>
                        </a:spcAft>
                        <a:buNone/>
                      </a:pPr>
                      <a:r>
                        <a:rPr lang="en" sz="1000"/>
                        <a:t>0</a:t>
                      </a:r>
                      <a:endParaRPr sz="1000"/>
                    </a:p>
                  </a:txBody>
                  <a:tcPr marL="91425" marR="91425" marT="91425" marB="91425"/>
                </a:tc>
                <a:extLst>
                  <a:ext uri="{0D108BD9-81ED-4DB2-BD59-A6C34878D82A}">
                    <a16:rowId xmlns:a16="http://schemas.microsoft.com/office/drawing/2014/main" val="10001"/>
                  </a:ext>
                </a:extLst>
              </a:tr>
              <a:tr h="335250">
                <a:tc>
                  <a:txBody>
                    <a:bodyPr/>
                    <a:lstStyle/>
                    <a:p>
                      <a:pPr marL="0" lvl="0" indent="0" algn="l" rtl="0">
                        <a:spcBef>
                          <a:spcPts val="0"/>
                        </a:spcBef>
                        <a:spcAft>
                          <a:spcPts val="0"/>
                        </a:spcAft>
                        <a:buNone/>
                      </a:pPr>
                      <a:r>
                        <a:rPr lang="en" sz="1000"/>
                        <a:t>2</a:t>
                      </a:r>
                      <a:endParaRPr sz="1000"/>
                    </a:p>
                  </a:txBody>
                  <a:tcPr marL="91425" marR="91425" marT="91425" marB="91425"/>
                </a:tc>
                <a:tc>
                  <a:txBody>
                    <a:bodyPr/>
                    <a:lstStyle/>
                    <a:p>
                      <a:pPr marL="0" lvl="0" indent="0" algn="l" rtl="0">
                        <a:spcBef>
                          <a:spcPts val="0"/>
                        </a:spcBef>
                        <a:spcAft>
                          <a:spcPts val="0"/>
                        </a:spcAft>
                        <a:buNone/>
                      </a:pPr>
                      <a:r>
                        <a:rPr lang="en" sz="1000"/>
                        <a:t>1</a:t>
                      </a:r>
                      <a:endParaRPr sz="1000"/>
                    </a:p>
                  </a:txBody>
                  <a:tcPr marL="91425" marR="91425" marT="91425" marB="91425"/>
                </a:tc>
                <a:extLst>
                  <a:ext uri="{0D108BD9-81ED-4DB2-BD59-A6C34878D82A}">
                    <a16:rowId xmlns:a16="http://schemas.microsoft.com/office/drawing/2014/main" val="10002"/>
                  </a:ext>
                </a:extLst>
              </a:tr>
              <a:tr h="335250">
                <a:tc>
                  <a:txBody>
                    <a:bodyPr/>
                    <a:lstStyle/>
                    <a:p>
                      <a:pPr marL="0" lvl="0" indent="0" algn="l" rtl="0">
                        <a:spcBef>
                          <a:spcPts val="0"/>
                        </a:spcBef>
                        <a:spcAft>
                          <a:spcPts val="0"/>
                        </a:spcAft>
                        <a:buNone/>
                      </a:pPr>
                      <a:r>
                        <a:rPr lang="en" sz="1000"/>
                        <a:t>3</a:t>
                      </a:r>
                      <a:endParaRPr sz="1000"/>
                    </a:p>
                  </a:txBody>
                  <a:tcPr marL="91425" marR="91425" marT="91425" marB="91425"/>
                </a:tc>
                <a:tc>
                  <a:txBody>
                    <a:bodyPr/>
                    <a:lstStyle/>
                    <a:p>
                      <a:pPr marL="0" lvl="0" indent="0" algn="l" rtl="0">
                        <a:spcBef>
                          <a:spcPts val="0"/>
                        </a:spcBef>
                        <a:spcAft>
                          <a:spcPts val="0"/>
                        </a:spcAft>
                        <a:buNone/>
                      </a:pPr>
                      <a:r>
                        <a:rPr lang="en" sz="1000"/>
                        <a:t>2</a:t>
                      </a:r>
                      <a:endParaRPr sz="1000"/>
                    </a:p>
                  </a:txBody>
                  <a:tcPr marL="91425" marR="91425" marT="91425" marB="91425"/>
                </a:tc>
                <a:extLst>
                  <a:ext uri="{0D108BD9-81ED-4DB2-BD59-A6C34878D82A}">
                    <a16:rowId xmlns:a16="http://schemas.microsoft.com/office/drawing/2014/main" val="10003"/>
                  </a:ext>
                </a:extLst>
              </a:tr>
              <a:tr h="335250">
                <a:tc>
                  <a:txBody>
                    <a:bodyPr/>
                    <a:lstStyle/>
                    <a:p>
                      <a:pPr marL="0" lvl="0" indent="0" algn="l" rtl="0">
                        <a:spcBef>
                          <a:spcPts val="0"/>
                        </a:spcBef>
                        <a:spcAft>
                          <a:spcPts val="0"/>
                        </a:spcAft>
                        <a:buNone/>
                      </a:pPr>
                      <a:r>
                        <a:rPr lang="en" sz="1000"/>
                        <a:t>4</a:t>
                      </a:r>
                      <a:endParaRPr sz="1000"/>
                    </a:p>
                  </a:txBody>
                  <a:tcPr marL="91425" marR="91425" marT="91425" marB="91425"/>
                </a:tc>
                <a:tc>
                  <a:txBody>
                    <a:bodyPr/>
                    <a:lstStyle/>
                    <a:p>
                      <a:pPr marL="0" lvl="0" indent="0" algn="l" rtl="0">
                        <a:spcBef>
                          <a:spcPts val="0"/>
                        </a:spcBef>
                        <a:spcAft>
                          <a:spcPts val="0"/>
                        </a:spcAft>
                        <a:buNone/>
                      </a:pPr>
                      <a:r>
                        <a:rPr lang="en" sz="1000"/>
                        <a:t>3</a:t>
                      </a:r>
                      <a:endParaRPr sz="1000"/>
                    </a:p>
                  </a:txBody>
                  <a:tcPr marL="91425" marR="91425" marT="91425" marB="91425"/>
                </a:tc>
                <a:extLst>
                  <a:ext uri="{0D108BD9-81ED-4DB2-BD59-A6C34878D82A}">
                    <a16:rowId xmlns:a16="http://schemas.microsoft.com/office/drawing/2014/main" val="10004"/>
                  </a:ext>
                </a:extLst>
              </a:tr>
              <a:tr h="335250">
                <a:tc>
                  <a:txBody>
                    <a:bodyPr/>
                    <a:lstStyle/>
                    <a:p>
                      <a:pPr marL="0" lvl="0" indent="0" algn="l" rtl="0">
                        <a:spcBef>
                          <a:spcPts val="0"/>
                        </a:spcBef>
                        <a:spcAft>
                          <a:spcPts val="0"/>
                        </a:spcAft>
                        <a:buNone/>
                      </a:pPr>
                      <a:r>
                        <a:rPr lang="en" sz="1000"/>
                        <a:t>5</a:t>
                      </a:r>
                      <a:endParaRPr sz="1000"/>
                    </a:p>
                  </a:txBody>
                  <a:tcPr marL="91425" marR="91425" marT="91425" marB="91425"/>
                </a:tc>
                <a:tc>
                  <a:txBody>
                    <a:bodyPr/>
                    <a:lstStyle/>
                    <a:p>
                      <a:pPr marL="0" lvl="0" indent="0" algn="l" rtl="0">
                        <a:spcBef>
                          <a:spcPts val="0"/>
                        </a:spcBef>
                        <a:spcAft>
                          <a:spcPts val="0"/>
                        </a:spcAft>
                        <a:buNone/>
                      </a:pPr>
                      <a:r>
                        <a:rPr lang="en" sz="1000"/>
                        <a:t>4</a:t>
                      </a:r>
                      <a:endParaRPr sz="1000"/>
                    </a:p>
                  </a:txBody>
                  <a:tcPr marL="91425" marR="91425" marT="91425" marB="91425"/>
                </a:tc>
                <a:extLst>
                  <a:ext uri="{0D108BD9-81ED-4DB2-BD59-A6C34878D82A}">
                    <a16:rowId xmlns:a16="http://schemas.microsoft.com/office/drawing/2014/main" val="10005"/>
                  </a:ext>
                </a:extLst>
              </a:tr>
            </a:tbl>
          </a:graphicData>
        </a:graphic>
      </p:graphicFrame>
      <p:sp>
        <p:nvSpPr>
          <p:cNvPr id="152" name="Google Shape;152;p23"/>
          <p:cNvSpPr/>
          <p:nvPr/>
        </p:nvSpPr>
        <p:spPr>
          <a:xfrm>
            <a:off x="5385975" y="3124025"/>
            <a:ext cx="1140000" cy="510300"/>
          </a:xfrm>
          <a:prstGeom prst="rightArrow">
            <a:avLst>
              <a:gd name="adj1" fmla="val 50000"/>
              <a:gd name="adj2" fmla="val 50000"/>
            </a:avLst>
          </a:prstGeom>
          <a:solidFill>
            <a:srgbClr val="F3F3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Ordinal</a:t>
            </a:r>
            <a:endParaRPr sz="1200"/>
          </a:p>
        </p:txBody>
      </p:sp>
      <p:sp>
        <p:nvSpPr>
          <p:cNvPr id="153" name="Google Shape;153;p23"/>
          <p:cNvSpPr/>
          <p:nvPr/>
        </p:nvSpPr>
        <p:spPr>
          <a:xfrm>
            <a:off x="3335900" y="200247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4"/>
          <p:cNvPicPr preferRelativeResize="0"/>
          <p:nvPr/>
        </p:nvPicPr>
        <p:blipFill>
          <a:blip r:embed="rId3">
            <a:alphaModFix/>
          </a:blip>
          <a:stretch>
            <a:fillRect/>
          </a:stretch>
        </p:blipFill>
        <p:spPr>
          <a:xfrm>
            <a:off x="593475" y="875300"/>
            <a:ext cx="3336519" cy="4096975"/>
          </a:xfrm>
          <a:prstGeom prst="rect">
            <a:avLst/>
          </a:prstGeom>
          <a:noFill/>
          <a:ln>
            <a:noFill/>
          </a:ln>
        </p:spPr>
      </p:pic>
      <p:sp>
        <p:nvSpPr>
          <p:cNvPr id="159" name="Google Shape;159;p24"/>
          <p:cNvSpPr txBox="1">
            <a:spLocks noGrp="1"/>
          </p:cNvSpPr>
          <p:nvPr>
            <p:ph type="title"/>
          </p:nvPr>
        </p:nvSpPr>
        <p:spPr>
          <a:xfrm>
            <a:off x="221225" y="302600"/>
            <a:ext cx="38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Features - Encoding</a:t>
            </a:r>
            <a:endParaRPr sz="2700"/>
          </a:p>
        </p:txBody>
      </p:sp>
      <p:graphicFrame>
        <p:nvGraphicFramePr>
          <p:cNvPr id="160" name="Google Shape;160;p24"/>
          <p:cNvGraphicFramePr/>
          <p:nvPr/>
        </p:nvGraphicFramePr>
        <p:xfrm>
          <a:off x="4572000" y="733950"/>
          <a:ext cx="4053800" cy="4096925"/>
        </p:xfrm>
        <a:graphic>
          <a:graphicData uri="http://schemas.openxmlformats.org/drawingml/2006/table">
            <a:tbl>
              <a:tblPr>
                <a:noFill/>
                <a:tableStyleId>{5AE58CAB-D15D-40F2-B527-F72BB833EF0E}</a:tableStyleId>
              </a:tblPr>
              <a:tblGrid>
                <a:gridCol w="616550">
                  <a:extLst>
                    <a:ext uri="{9D8B030D-6E8A-4147-A177-3AD203B41FA5}">
                      <a16:colId xmlns:a16="http://schemas.microsoft.com/office/drawing/2014/main" val="20000"/>
                    </a:ext>
                  </a:extLst>
                </a:gridCol>
                <a:gridCol w="687450">
                  <a:extLst>
                    <a:ext uri="{9D8B030D-6E8A-4147-A177-3AD203B41FA5}">
                      <a16:colId xmlns:a16="http://schemas.microsoft.com/office/drawing/2014/main" val="20001"/>
                    </a:ext>
                  </a:extLst>
                </a:gridCol>
                <a:gridCol w="687450">
                  <a:extLst>
                    <a:ext uri="{9D8B030D-6E8A-4147-A177-3AD203B41FA5}">
                      <a16:colId xmlns:a16="http://schemas.microsoft.com/office/drawing/2014/main" val="20002"/>
                    </a:ext>
                  </a:extLst>
                </a:gridCol>
                <a:gridCol w="687450">
                  <a:extLst>
                    <a:ext uri="{9D8B030D-6E8A-4147-A177-3AD203B41FA5}">
                      <a16:colId xmlns:a16="http://schemas.microsoft.com/office/drawing/2014/main" val="20003"/>
                    </a:ext>
                  </a:extLst>
                </a:gridCol>
                <a:gridCol w="687450">
                  <a:extLst>
                    <a:ext uri="{9D8B030D-6E8A-4147-A177-3AD203B41FA5}">
                      <a16:colId xmlns:a16="http://schemas.microsoft.com/office/drawing/2014/main" val="20004"/>
                    </a:ext>
                  </a:extLst>
                </a:gridCol>
                <a:gridCol w="687450">
                  <a:extLst>
                    <a:ext uri="{9D8B030D-6E8A-4147-A177-3AD203B41FA5}">
                      <a16:colId xmlns:a16="http://schemas.microsoft.com/office/drawing/2014/main" val="20005"/>
                    </a:ext>
                  </a:extLst>
                </a:gridCol>
              </a:tblGrid>
              <a:tr h="585275">
                <a:tc>
                  <a:txBody>
                    <a:bodyPr/>
                    <a:lstStyle/>
                    <a:p>
                      <a:pPr marL="0" lvl="0" indent="0" algn="ctr" rtl="0">
                        <a:spcBef>
                          <a:spcPts val="0"/>
                        </a:spcBef>
                        <a:spcAft>
                          <a:spcPts val="0"/>
                        </a:spcAft>
                        <a:buNone/>
                      </a:pPr>
                      <a:r>
                        <a:rPr lang="en" sz="1000"/>
                        <a:t>words</a:t>
                      </a:r>
                      <a:endParaRPr sz="1000"/>
                    </a:p>
                  </a:txBody>
                  <a:tcPr marL="91425" marR="91425" marT="91425" marB="91425" anchor="ctr"/>
                </a:tc>
                <a:tc>
                  <a:txBody>
                    <a:bodyPr/>
                    <a:lstStyle/>
                    <a:p>
                      <a:pPr marL="0" lvl="0" indent="0" algn="ctr" rtl="0">
                        <a:spcBef>
                          <a:spcPts val="0"/>
                        </a:spcBef>
                        <a:spcAft>
                          <a:spcPts val="0"/>
                        </a:spcAft>
                        <a:buNone/>
                      </a:pPr>
                      <a:r>
                        <a:rPr lang="en" sz="1000"/>
                        <a:t>doc_0</a:t>
                      </a:r>
                      <a:endParaRPr sz="1000"/>
                    </a:p>
                  </a:txBody>
                  <a:tcPr marL="91425" marR="91425" marT="91425" marB="91425" anchor="ctr"/>
                </a:tc>
                <a:tc>
                  <a:txBody>
                    <a:bodyPr/>
                    <a:lstStyle/>
                    <a:p>
                      <a:pPr marL="0" lvl="0" indent="0" algn="ctr" rtl="0">
                        <a:spcBef>
                          <a:spcPts val="0"/>
                        </a:spcBef>
                        <a:spcAft>
                          <a:spcPts val="0"/>
                        </a:spcAft>
                        <a:buNone/>
                      </a:pPr>
                      <a:r>
                        <a:rPr lang="en" sz="1000"/>
                        <a:t>doc_1</a:t>
                      </a:r>
                      <a:endParaRPr sz="100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rPr>
                        <a:t>doc_2</a:t>
                      </a: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en" sz="1000"/>
                        <a:t>doc_n</a:t>
                      </a:r>
                      <a:endParaRPr sz="1000"/>
                    </a:p>
                  </a:txBody>
                  <a:tcPr marL="91425" marR="91425" marT="91425" marB="91425" anchor="ctr"/>
                </a:tc>
                <a:extLst>
                  <a:ext uri="{0D108BD9-81ED-4DB2-BD59-A6C34878D82A}">
                    <a16:rowId xmlns:a16="http://schemas.microsoft.com/office/drawing/2014/main" val="10000"/>
                  </a:ext>
                </a:extLst>
              </a:tr>
              <a:tr h="585275">
                <a:tc>
                  <a:txBody>
                    <a:bodyPr/>
                    <a:lstStyle/>
                    <a:p>
                      <a:pPr marL="0" lvl="0" indent="0" algn="ctr" rtl="0">
                        <a:spcBef>
                          <a:spcPts val="0"/>
                        </a:spcBef>
                        <a:spcAft>
                          <a:spcPts val="0"/>
                        </a:spcAft>
                        <a:buNone/>
                      </a:pPr>
                      <a:r>
                        <a:rPr lang="en" sz="1000"/>
                        <a:t>0</a:t>
                      </a:r>
                      <a:endParaRPr sz="1000"/>
                    </a:p>
                  </a:txBody>
                  <a:tcPr marL="91425" marR="91425" marT="91425" marB="91425" anchor="ctr"/>
                </a:tc>
                <a:tc>
                  <a:txBody>
                    <a:bodyPr/>
                    <a:lstStyle/>
                    <a:p>
                      <a:pPr marL="0" lvl="0" indent="0" algn="ctr" rtl="0">
                        <a:spcBef>
                          <a:spcPts val="0"/>
                        </a:spcBef>
                        <a:spcAft>
                          <a:spcPts val="0"/>
                        </a:spcAft>
                        <a:buNone/>
                      </a:pPr>
                      <a:r>
                        <a:rPr lang="en" sz="1000"/>
                        <a:t>1</a:t>
                      </a:r>
                      <a:endParaRPr sz="1000"/>
                    </a:p>
                  </a:txBody>
                  <a:tcPr marL="91425" marR="91425" marT="91425" marB="91425" anchor="ctr"/>
                </a:tc>
                <a:tc>
                  <a:txBody>
                    <a:bodyPr/>
                    <a:lstStyle/>
                    <a:p>
                      <a:pPr marL="0" lvl="0" indent="0" algn="ctr" rtl="0">
                        <a:spcBef>
                          <a:spcPts val="0"/>
                        </a:spcBef>
                        <a:spcAft>
                          <a:spcPts val="0"/>
                        </a:spcAft>
                        <a:buNone/>
                      </a:pPr>
                      <a:r>
                        <a:rPr lang="en" sz="1000"/>
                        <a:t>0</a:t>
                      </a:r>
                      <a:endParaRPr sz="1000"/>
                    </a:p>
                  </a:txBody>
                  <a:tcPr marL="91425" marR="91425" marT="91425" marB="91425" anchor="ctr"/>
                </a:tc>
                <a:tc>
                  <a:txBody>
                    <a:bodyPr/>
                    <a:lstStyle/>
                    <a:p>
                      <a:pPr marL="0" lvl="0" indent="0" algn="ctr" rtl="0">
                        <a:spcBef>
                          <a:spcPts val="0"/>
                        </a:spcBef>
                        <a:spcAft>
                          <a:spcPts val="0"/>
                        </a:spcAft>
                        <a:buNone/>
                      </a:pPr>
                      <a:r>
                        <a:rPr lang="en" sz="1000"/>
                        <a:t>0</a:t>
                      </a: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en" sz="1000"/>
                        <a:t>0</a:t>
                      </a:r>
                      <a:endParaRPr sz="1000"/>
                    </a:p>
                  </a:txBody>
                  <a:tcPr marL="91425" marR="91425" marT="91425" marB="91425" anchor="ctr"/>
                </a:tc>
                <a:extLst>
                  <a:ext uri="{0D108BD9-81ED-4DB2-BD59-A6C34878D82A}">
                    <a16:rowId xmlns:a16="http://schemas.microsoft.com/office/drawing/2014/main" val="10001"/>
                  </a:ext>
                </a:extLst>
              </a:tr>
              <a:tr h="585275">
                <a:tc>
                  <a:txBody>
                    <a:bodyPr/>
                    <a:lstStyle/>
                    <a:p>
                      <a:pPr marL="0" lvl="0" indent="0" algn="ctr" rtl="0">
                        <a:spcBef>
                          <a:spcPts val="0"/>
                        </a:spcBef>
                        <a:spcAft>
                          <a:spcPts val="0"/>
                        </a:spcAft>
                        <a:buNone/>
                      </a:pPr>
                      <a:r>
                        <a:rPr lang="en" sz="1000"/>
                        <a:t>1</a:t>
                      </a:r>
                      <a:endParaRPr sz="1000"/>
                    </a:p>
                  </a:txBody>
                  <a:tcPr marL="91425" marR="91425" marT="91425" marB="91425" anchor="ctr"/>
                </a:tc>
                <a:tc>
                  <a:txBody>
                    <a:bodyPr/>
                    <a:lstStyle/>
                    <a:p>
                      <a:pPr marL="0" lvl="0" indent="0" algn="ctr" rtl="0">
                        <a:spcBef>
                          <a:spcPts val="0"/>
                        </a:spcBef>
                        <a:spcAft>
                          <a:spcPts val="0"/>
                        </a:spcAft>
                        <a:buNone/>
                      </a:pPr>
                      <a:r>
                        <a:rPr lang="en" sz="1000"/>
                        <a:t>2</a:t>
                      </a:r>
                      <a:endParaRPr sz="1000"/>
                    </a:p>
                  </a:txBody>
                  <a:tcPr marL="91425" marR="91425" marT="91425" marB="91425" anchor="ctr"/>
                </a:tc>
                <a:tc>
                  <a:txBody>
                    <a:bodyPr/>
                    <a:lstStyle/>
                    <a:p>
                      <a:pPr marL="0" lvl="0" indent="0" algn="ctr" rtl="0">
                        <a:spcBef>
                          <a:spcPts val="0"/>
                        </a:spcBef>
                        <a:spcAft>
                          <a:spcPts val="0"/>
                        </a:spcAft>
                        <a:buNone/>
                      </a:pPr>
                      <a:r>
                        <a:rPr lang="en" sz="1000"/>
                        <a:t>1</a:t>
                      </a:r>
                      <a:endParaRPr sz="1000"/>
                    </a:p>
                  </a:txBody>
                  <a:tcPr marL="91425" marR="91425" marT="91425" marB="91425" anchor="ctr"/>
                </a:tc>
                <a:tc>
                  <a:txBody>
                    <a:bodyPr/>
                    <a:lstStyle/>
                    <a:p>
                      <a:pPr marL="0" lvl="0" indent="0" algn="ctr" rtl="0">
                        <a:spcBef>
                          <a:spcPts val="0"/>
                        </a:spcBef>
                        <a:spcAft>
                          <a:spcPts val="0"/>
                        </a:spcAft>
                        <a:buNone/>
                      </a:pPr>
                      <a:r>
                        <a:rPr lang="en" sz="1000"/>
                        <a:t>3</a:t>
                      </a: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en" sz="1000"/>
                        <a:t>0</a:t>
                      </a:r>
                      <a:endParaRPr sz="1000"/>
                    </a:p>
                  </a:txBody>
                  <a:tcPr marL="91425" marR="91425" marT="91425" marB="91425" anchor="ctr"/>
                </a:tc>
                <a:extLst>
                  <a:ext uri="{0D108BD9-81ED-4DB2-BD59-A6C34878D82A}">
                    <a16:rowId xmlns:a16="http://schemas.microsoft.com/office/drawing/2014/main" val="10002"/>
                  </a:ext>
                </a:extLst>
              </a:tr>
              <a:tr h="585275">
                <a:tc>
                  <a:txBody>
                    <a:bodyPr/>
                    <a:lstStyle/>
                    <a:p>
                      <a:pPr marL="0" lvl="0" indent="0" algn="ctr" rtl="0">
                        <a:spcBef>
                          <a:spcPts val="0"/>
                        </a:spcBef>
                        <a:spcAft>
                          <a:spcPts val="0"/>
                        </a:spcAft>
                        <a:buNone/>
                      </a:pPr>
                      <a:r>
                        <a:rPr lang="en" sz="1000"/>
                        <a:t>2</a:t>
                      </a:r>
                      <a:endParaRPr sz="1000"/>
                    </a:p>
                  </a:txBody>
                  <a:tcPr marL="91425" marR="91425" marT="91425" marB="91425" anchor="ctr"/>
                </a:tc>
                <a:tc>
                  <a:txBody>
                    <a:bodyPr/>
                    <a:lstStyle/>
                    <a:p>
                      <a:pPr marL="0" lvl="0" indent="0" algn="ctr" rtl="0">
                        <a:spcBef>
                          <a:spcPts val="0"/>
                        </a:spcBef>
                        <a:spcAft>
                          <a:spcPts val="0"/>
                        </a:spcAft>
                        <a:buNone/>
                      </a:pPr>
                      <a:r>
                        <a:rPr lang="en" sz="1000"/>
                        <a:t>1</a:t>
                      </a:r>
                      <a:endParaRPr sz="1000"/>
                    </a:p>
                  </a:txBody>
                  <a:tcPr marL="91425" marR="91425" marT="91425" marB="91425" anchor="ctr"/>
                </a:tc>
                <a:tc>
                  <a:txBody>
                    <a:bodyPr/>
                    <a:lstStyle/>
                    <a:p>
                      <a:pPr marL="0" lvl="0" indent="0" algn="ctr" rtl="0">
                        <a:spcBef>
                          <a:spcPts val="0"/>
                        </a:spcBef>
                        <a:spcAft>
                          <a:spcPts val="0"/>
                        </a:spcAft>
                        <a:buNone/>
                      </a:pPr>
                      <a:r>
                        <a:rPr lang="en" sz="1000"/>
                        <a:t>3</a:t>
                      </a:r>
                      <a:endParaRPr sz="1000"/>
                    </a:p>
                  </a:txBody>
                  <a:tcPr marL="91425" marR="91425" marT="91425" marB="91425" anchor="ctr"/>
                </a:tc>
                <a:tc>
                  <a:txBody>
                    <a:bodyPr/>
                    <a:lstStyle/>
                    <a:p>
                      <a:pPr marL="0" lvl="0" indent="0" algn="ctr" rtl="0">
                        <a:spcBef>
                          <a:spcPts val="0"/>
                        </a:spcBef>
                        <a:spcAft>
                          <a:spcPts val="0"/>
                        </a:spcAft>
                        <a:buNone/>
                      </a:pPr>
                      <a:r>
                        <a:rPr lang="en" sz="1000"/>
                        <a:t>2</a:t>
                      </a: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en" sz="1000"/>
                        <a:t>0</a:t>
                      </a:r>
                      <a:endParaRPr sz="1000"/>
                    </a:p>
                  </a:txBody>
                  <a:tcPr marL="91425" marR="91425" marT="91425" marB="91425" anchor="ctr"/>
                </a:tc>
                <a:extLst>
                  <a:ext uri="{0D108BD9-81ED-4DB2-BD59-A6C34878D82A}">
                    <a16:rowId xmlns:a16="http://schemas.microsoft.com/office/drawing/2014/main" val="10003"/>
                  </a:ext>
                </a:extLst>
              </a:tr>
              <a:tr h="585275">
                <a:tc>
                  <a:txBody>
                    <a:bodyPr/>
                    <a:lstStyle/>
                    <a:p>
                      <a:pPr marL="0" lvl="0" indent="0" algn="ctr" rtl="0">
                        <a:spcBef>
                          <a:spcPts val="0"/>
                        </a:spcBef>
                        <a:spcAft>
                          <a:spcPts val="0"/>
                        </a:spcAft>
                        <a:buNone/>
                      </a:pPr>
                      <a:r>
                        <a:rPr lang="en" sz="1000"/>
                        <a:t>3</a:t>
                      </a:r>
                      <a:endParaRPr sz="1000"/>
                    </a:p>
                  </a:txBody>
                  <a:tcPr marL="91425" marR="91425" marT="91425" marB="91425" anchor="ctr"/>
                </a:tc>
                <a:tc>
                  <a:txBody>
                    <a:bodyPr/>
                    <a:lstStyle/>
                    <a:p>
                      <a:pPr marL="0" lvl="0" indent="0" algn="ctr" rtl="0">
                        <a:spcBef>
                          <a:spcPts val="0"/>
                        </a:spcBef>
                        <a:spcAft>
                          <a:spcPts val="0"/>
                        </a:spcAft>
                        <a:buNone/>
                      </a:pPr>
                      <a:r>
                        <a:rPr lang="en" sz="1000"/>
                        <a:t>4</a:t>
                      </a:r>
                      <a:endParaRPr sz="1000"/>
                    </a:p>
                  </a:txBody>
                  <a:tcPr marL="91425" marR="91425" marT="91425" marB="91425" anchor="ctr"/>
                </a:tc>
                <a:tc>
                  <a:txBody>
                    <a:bodyPr/>
                    <a:lstStyle/>
                    <a:p>
                      <a:pPr marL="0" lvl="0" indent="0" algn="ctr" rtl="0">
                        <a:spcBef>
                          <a:spcPts val="0"/>
                        </a:spcBef>
                        <a:spcAft>
                          <a:spcPts val="0"/>
                        </a:spcAft>
                        <a:buNone/>
                      </a:pPr>
                      <a:r>
                        <a:rPr lang="en" sz="1000"/>
                        <a:t>2</a:t>
                      </a:r>
                      <a:endParaRPr sz="1000"/>
                    </a:p>
                  </a:txBody>
                  <a:tcPr marL="91425" marR="91425" marT="91425" marB="91425" anchor="ctr"/>
                </a:tc>
                <a:tc>
                  <a:txBody>
                    <a:bodyPr/>
                    <a:lstStyle/>
                    <a:p>
                      <a:pPr marL="0" lvl="0" indent="0" algn="ctr" rtl="0">
                        <a:spcBef>
                          <a:spcPts val="0"/>
                        </a:spcBef>
                        <a:spcAft>
                          <a:spcPts val="0"/>
                        </a:spcAft>
                        <a:buNone/>
                      </a:pPr>
                      <a:r>
                        <a:rPr lang="en" sz="1000"/>
                        <a:t>3</a:t>
                      </a: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en" sz="1000"/>
                        <a:t>1</a:t>
                      </a:r>
                      <a:endParaRPr sz="1000"/>
                    </a:p>
                  </a:txBody>
                  <a:tcPr marL="91425" marR="91425" marT="91425" marB="91425" anchor="ctr"/>
                </a:tc>
                <a:extLst>
                  <a:ext uri="{0D108BD9-81ED-4DB2-BD59-A6C34878D82A}">
                    <a16:rowId xmlns:a16="http://schemas.microsoft.com/office/drawing/2014/main" val="10004"/>
                  </a:ext>
                </a:extLst>
              </a:tr>
              <a:tr h="585275">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extLst>
                  <a:ext uri="{0D108BD9-81ED-4DB2-BD59-A6C34878D82A}">
                    <a16:rowId xmlns:a16="http://schemas.microsoft.com/office/drawing/2014/main" val="10005"/>
                  </a:ext>
                </a:extLst>
              </a:tr>
              <a:tr h="585275">
                <a:tc>
                  <a:txBody>
                    <a:bodyPr/>
                    <a:lstStyle/>
                    <a:p>
                      <a:pPr marL="0" lvl="0" indent="0" algn="ctr" rtl="0">
                        <a:spcBef>
                          <a:spcPts val="0"/>
                        </a:spcBef>
                        <a:spcAft>
                          <a:spcPts val="0"/>
                        </a:spcAft>
                        <a:buNone/>
                      </a:pPr>
                      <a:r>
                        <a:rPr lang="en" sz="1000"/>
                        <a:t>word_m</a:t>
                      </a:r>
                      <a:endParaRPr sz="1000"/>
                    </a:p>
                  </a:txBody>
                  <a:tcPr marL="91425" marR="91425" marT="91425" marB="91425" anchor="ctr"/>
                </a:tc>
                <a:tc>
                  <a:txBody>
                    <a:bodyPr/>
                    <a:lstStyle/>
                    <a:p>
                      <a:pPr marL="0" lvl="0" indent="0" algn="ctr" rtl="0">
                        <a:spcBef>
                          <a:spcPts val="0"/>
                        </a:spcBef>
                        <a:spcAft>
                          <a:spcPts val="0"/>
                        </a:spcAft>
                        <a:buNone/>
                      </a:pPr>
                      <a:r>
                        <a:rPr lang="en" sz="1000"/>
                        <a:t>0</a:t>
                      </a:r>
                      <a:endParaRPr sz="1000"/>
                    </a:p>
                  </a:txBody>
                  <a:tcPr marL="91425" marR="91425" marT="91425" marB="91425" anchor="ctr"/>
                </a:tc>
                <a:tc>
                  <a:txBody>
                    <a:bodyPr/>
                    <a:lstStyle/>
                    <a:p>
                      <a:pPr marL="0" lvl="0" indent="0" algn="ctr" rtl="0">
                        <a:spcBef>
                          <a:spcPts val="0"/>
                        </a:spcBef>
                        <a:spcAft>
                          <a:spcPts val="0"/>
                        </a:spcAft>
                        <a:buNone/>
                      </a:pPr>
                      <a:r>
                        <a:rPr lang="en" sz="1000"/>
                        <a:t>0</a:t>
                      </a:r>
                      <a:endParaRPr sz="1000"/>
                    </a:p>
                  </a:txBody>
                  <a:tcPr marL="91425" marR="91425" marT="91425" marB="91425" anchor="ctr"/>
                </a:tc>
                <a:tc>
                  <a:txBody>
                    <a:bodyPr/>
                    <a:lstStyle/>
                    <a:p>
                      <a:pPr marL="0" lvl="0" indent="0" algn="ctr" rtl="0">
                        <a:spcBef>
                          <a:spcPts val="0"/>
                        </a:spcBef>
                        <a:spcAft>
                          <a:spcPts val="0"/>
                        </a:spcAft>
                        <a:buNone/>
                      </a:pPr>
                      <a:r>
                        <a:rPr lang="en" sz="1000"/>
                        <a:t>0</a:t>
                      </a:r>
                      <a:endParaRPr sz="1000"/>
                    </a:p>
                  </a:txBody>
                  <a:tcPr marL="91425" marR="91425" marT="91425" marB="91425" anchor="ctr"/>
                </a:tc>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en" sz="1000"/>
                        <a:t>3</a:t>
                      </a:r>
                      <a:endParaRPr sz="1000"/>
                    </a:p>
                  </a:txBody>
                  <a:tcPr marL="91425" marR="91425" marT="91425" marB="91425" anchor="ctr"/>
                </a:tc>
                <a:extLst>
                  <a:ext uri="{0D108BD9-81ED-4DB2-BD59-A6C34878D82A}">
                    <a16:rowId xmlns:a16="http://schemas.microsoft.com/office/drawing/2014/main" val="10006"/>
                  </a:ext>
                </a:extLst>
              </a:tr>
            </a:tbl>
          </a:graphicData>
        </a:graphic>
      </p:graphicFrame>
      <p:pic>
        <p:nvPicPr>
          <p:cNvPr id="161" name="Google Shape;161;p24"/>
          <p:cNvPicPr preferRelativeResize="0"/>
          <p:nvPr/>
        </p:nvPicPr>
        <p:blipFill>
          <a:blip r:embed="rId4">
            <a:alphaModFix/>
          </a:blip>
          <a:stretch>
            <a:fillRect/>
          </a:stretch>
        </p:blipFill>
        <p:spPr>
          <a:xfrm>
            <a:off x="4753325" y="3826725"/>
            <a:ext cx="255725" cy="255725"/>
          </a:xfrm>
          <a:prstGeom prst="rect">
            <a:avLst/>
          </a:prstGeom>
          <a:noFill/>
          <a:ln>
            <a:noFill/>
          </a:ln>
        </p:spPr>
      </p:pic>
      <p:pic>
        <p:nvPicPr>
          <p:cNvPr id="162" name="Google Shape;162;p24"/>
          <p:cNvPicPr preferRelativeResize="0"/>
          <p:nvPr/>
        </p:nvPicPr>
        <p:blipFill>
          <a:blip r:embed="rId5">
            <a:alphaModFix/>
          </a:blip>
          <a:stretch>
            <a:fillRect/>
          </a:stretch>
        </p:blipFill>
        <p:spPr>
          <a:xfrm>
            <a:off x="7489088" y="911738"/>
            <a:ext cx="255725" cy="255725"/>
          </a:xfrm>
          <a:prstGeom prst="rect">
            <a:avLst/>
          </a:prstGeom>
          <a:noFill/>
          <a:ln>
            <a:noFill/>
          </a:ln>
        </p:spPr>
      </p:pic>
      <p:pic>
        <p:nvPicPr>
          <p:cNvPr id="163" name="Google Shape;163;p24"/>
          <p:cNvPicPr preferRelativeResize="0"/>
          <p:nvPr/>
        </p:nvPicPr>
        <p:blipFill>
          <a:blip r:embed="rId5">
            <a:alphaModFix/>
          </a:blip>
          <a:stretch>
            <a:fillRect/>
          </a:stretch>
        </p:blipFill>
        <p:spPr>
          <a:xfrm>
            <a:off x="7489088" y="4420388"/>
            <a:ext cx="255725" cy="255725"/>
          </a:xfrm>
          <a:prstGeom prst="rect">
            <a:avLst/>
          </a:prstGeom>
          <a:noFill/>
          <a:ln>
            <a:noFill/>
          </a:ln>
        </p:spPr>
      </p:pic>
      <p:pic>
        <p:nvPicPr>
          <p:cNvPr id="164" name="Google Shape;164;p24"/>
          <p:cNvPicPr preferRelativeResize="0"/>
          <p:nvPr/>
        </p:nvPicPr>
        <p:blipFill>
          <a:blip r:embed="rId4">
            <a:alphaModFix/>
          </a:blip>
          <a:stretch>
            <a:fillRect/>
          </a:stretch>
        </p:blipFill>
        <p:spPr>
          <a:xfrm>
            <a:off x="5424663" y="3826725"/>
            <a:ext cx="255725" cy="255725"/>
          </a:xfrm>
          <a:prstGeom prst="rect">
            <a:avLst/>
          </a:prstGeom>
          <a:noFill/>
          <a:ln>
            <a:noFill/>
          </a:ln>
        </p:spPr>
      </p:pic>
      <p:pic>
        <p:nvPicPr>
          <p:cNvPr id="165" name="Google Shape;165;p24"/>
          <p:cNvPicPr preferRelativeResize="0"/>
          <p:nvPr/>
        </p:nvPicPr>
        <p:blipFill>
          <a:blip r:embed="rId4">
            <a:alphaModFix/>
          </a:blip>
          <a:stretch>
            <a:fillRect/>
          </a:stretch>
        </p:blipFill>
        <p:spPr>
          <a:xfrm>
            <a:off x="6096000" y="3826725"/>
            <a:ext cx="255725" cy="255725"/>
          </a:xfrm>
          <a:prstGeom prst="rect">
            <a:avLst/>
          </a:prstGeom>
          <a:noFill/>
          <a:ln>
            <a:noFill/>
          </a:ln>
        </p:spPr>
      </p:pic>
      <p:pic>
        <p:nvPicPr>
          <p:cNvPr id="166" name="Google Shape;166;p24"/>
          <p:cNvPicPr preferRelativeResize="0"/>
          <p:nvPr/>
        </p:nvPicPr>
        <p:blipFill>
          <a:blip r:embed="rId4">
            <a:alphaModFix/>
          </a:blip>
          <a:stretch>
            <a:fillRect/>
          </a:stretch>
        </p:blipFill>
        <p:spPr>
          <a:xfrm>
            <a:off x="6767325" y="3826725"/>
            <a:ext cx="255725" cy="255725"/>
          </a:xfrm>
          <a:prstGeom prst="rect">
            <a:avLst/>
          </a:prstGeom>
          <a:noFill/>
          <a:ln>
            <a:noFill/>
          </a:ln>
        </p:spPr>
      </p:pic>
      <p:pic>
        <p:nvPicPr>
          <p:cNvPr id="167" name="Google Shape;167;p24"/>
          <p:cNvPicPr preferRelativeResize="0"/>
          <p:nvPr/>
        </p:nvPicPr>
        <p:blipFill>
          <a:blip r:embed="rId4">
            <a:alphaModFix/>
          </a:blip>
          <a:stretch>
            <a:fillRect/>
          </a:stretch>
        </p:blipFill>
        <p:spPr>
          <a:xfrm>
            <a:off x="8149225" y="3826725"/>
            <a:ext cx="255725" cy="255725"/>
          </a:xfrm>
          <a:prstGeom prst="rect">
            <a:avLst/>
          </a:prstGeom>
          <a:noFill/>
          <a:ln>
            <a:noFill/>
          </a:ln>
        </p:spPr>
      </p:pic>
      <p:pic>
        <p:nvPicPr>
          <p:cNvPr id="168" name="Google Shape;168;p24"/>
          <p:cNvPicPr preferRelativeResize="0"/>
          <p:nvPr/>
        </p:nvPicPr>
        <p:blipFill>
          <a:blip r:embed="rId4">
            <a:alphaModFix/>
          </a:blip>
          <a:stretch>
            <a:fillRect/>
          </a:stretch>
        </p:blipFill>
        <p:spPr>
          <a:xfrm rot="-2700000">
            <a:off x="7458275" y="3826725"/>
            <a:ext cx="255725" cy="255725"/>
          </a:xfrm>
          <a:prstGeom prst="rect">
            <a:avLst/>
          </a:prstGeom>
          <a:noFill/>
          <a:ln>
            <a:noFill/>
          </a:ln>
        </p:spPr>
      </p:pic>
      <p:pic>
        <p:nvPicPr>
          <p:cNvPr id="169" name="Google Shape;169;p24"/>
          <p:cNvPicPr preferRelativeResize="0"/>
          <p:nvPr/>
        </p:nvPicPr>
        <p:blipFill>
          <a:blip r:embed="rId5">
            <a:alphaModFix/>
          </a:blip>
          <a:stretch>
            <a:fillRect/>
          </a:stretch>
        </p:blipFill>
        <p:spPr>
          <a:xfrm>
            <a:off x="7489088" y="1489988"/>
            <a:ext cx="255725" cy="255725"/>
          </a:xfrm>
          <a:prstGeom prst="rect">
            <a:avLst/>
          </a:prstGeom>
          <a:noFill/>
          <a:ln>
            <a:noFill/>
          </a:ln>
        </p:spPr>
      </p:pic>
      <p:pic>
        <p:nvPicPr>
          <p:cNvPr id="170" name="Google Shape;170;p24"/>
          <p:cNvPicPr preferRelativeResize="0"/>
          <p:nvPr/>
        </p:nvPicPr>
        <p:blipFill>
          <a:blip r:embed="rId5">
            <a:alphaModFix/>
          </a:blip>
          <a:stretch>
            <a:fillRect/>
          </a:stretch>
        </p:blipFill>
        <p:spPr>
          <a:xfrm>
            <a:off x="7489088" y="2068238"/>
            <a:ext cx="255725" cy="255725"/>
          </a:xfrm>
          <a:prstGeom prst="rect">
            <a:avLst/>
          </a:prstGeom>
          <a:noFill/>
          <a:ln>
            <a:noFill/>
          </a:ln>
        </p:spPr>
      </p:pic>
      <p:pic>
        <p:nvPicPr>
          <p:cNvPr id="171" name="Google Shape;171;p24"/>
          <p:cNvPicPr preferRelativeResize="0"/>
          <p:nvPr/>
        </p:nvPicPr>
        <p:blipFill>
          <a:blip r:embed="rId5">
            <a:alphaModFix/>
          </a:blip>
          <a:stretch>
            <a:fillRect/>
          </a:stretch>
        </p:blipFill>
        <p:spPr>
          <a:xfrm>
            <a:off x="7489088" y="2631875"/>
            <a:ext cx="255725" cy="255725"/>
          </a:xfrm>
          <a:prstGeom prst="rect">
            <a:avLst/>
          </a:prstGeom>
          <a:noFill/>
          <a:ln>
            <a:noFill/>
          </a:ln>
        </p:spPr>
      </p:pic>
      <p:pic>
        <p:nvPicPr>
          <p:cNvPr id="172" name="Google Shape;172;p24"/>
          <p:cNvPicPr preferRelativeResize="0"/>
          <p:nvPr/>
        </p:nvPicPr>
        <p:blipFill>
          <a:blip r:embed="rId5">
            <a:alphaModFix/>
          </a:blip>
          <a:stretch>
            <a:fillRect/>
          </a:stretch>
        </p:blipFill>
        <p:spPr>
          <a:xfrm>
            <a:off x="7489088" y="3202825"/>
            <a:ext cx="255725" cy="255725"/>
          </a:xfrm>
          <a:prstGeom prst="rect">
            <a:avLst/>
          </a:prstGeom>
          <a:noFill/>
          <a:ln>
            <a:noFill/>
          </a:ln>
        </p:spPr>
      </p:pic>
      <p:sp>
        <p:nvSpPr>
          <p:cNvPr id="173" name="Google Shape;173;p24"/>
          <p:cNvSpPr txBox="1"/>
          <p:nvPr/>
        </p:nvSpPr>
        <p:spPr>
          <a:xfrm>
            <a:off x="5188550" y="302600"/>
            <a:ext cx="34371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 Corpus ...</a:t>
            </a:r>
            <a:endParaRPr/>
          </a:p>
        </p:txBody>
      </p:sp>
      <p:sp>
        <p:nvSpPr>
          <p:cNvPr id="174" name="Google Shape;174;p24"/>
          <p:cNvSpPr txBox="1"/>
          <p:nvPr/>
        </p:nvSpPr>
        <p:spPr>
          <a:xfrm rot="-5400000">
            <a:off x="2590950" y="2886750"/>
            <a:ext cx="35022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 Vocabulary ...</a:t>
            </a:r>
            <a:endParaRPr/>
          </a:p>
        </p:txBody>
      </p:sp>
      <p:sp>
        <p:nvSpPr>
          <p:cNvPr id="175" name="Google Shape;175;p24"/>
          <p:cNvSpPr/>
          <p:nvPr/>
        </p:nvSpPr>
        <p:spPr>
          <a:xfrm>
            <a:off x="3335900" y="200247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296250" y="540725"/>
            <a:ext cx="220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endParaRPr/>
          </a:p>
        </p:txBody>
      </p:sp>
      <p:pic>
        <p:nvPicPr>
          <p:cNvPr id="181" name="Google Shape;181;p25"/>
          <p:cNvPicPr preferRelativeResize="0"/>
          <p:nvPr/>
        </p:nvPicPr>
        <p:blipFill>
          <a:blip r:embed="rId3">
            <a:alphaModFix/>
          </a:blip>
          <a:stretch>
            <a:fillRect/>
          </a:stretch>
        </p:blipFill>
        <p:spPr>
          <a:xfrm>
            <a:off x="1098250" y="192100"/>
            <a:ext cx="3875900" cy="4759300"/>
          </a:xfrm>
          <a:prstGeom prst="rect">
            <a:avLst/>
          </a:prstGeom>
          <a:noFill/>
          <a:ln>
            <a:noFill/>
          </a:ln>
        </p:spPr>
      </p:pic>
      <p:sp>
        <p:nvSpPr>
          <p:cNvPr id="182" name="Google Shape;182;p25"/>
          <p:cNvSpPr txBox="1"/>
          <p:nvPr/>
        </p:nvSpPr>
        <p:spPr>
          <a:xfrm>
            <a:off x="5097875" y="687700"/>
            <a:ext cx="3693600" cy="39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Features</a:t>
            </a:r>
            <a:endParaRPr sz="2400"/>
          </a:p>
          <a:p>
            <a:pPr marL="0" lvl="0" indent="0" algn="r" rtl="0">
              <a:spcBef>
                <a:spcPts val="0"/>
              </a:spcBef>
              <a:spcAft>
                <a:spcPts val="0"/>
              </a:spcAft>
              <a:buNone/>
            </a:pPr>
            <a:r>
              <a:rPr lang="en" sz="2400"/>
              <a:t>Require Much Attention</a:t>
            </a:r>
            <a:endParaRPr sz="24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Missing Values</a:t>
            </a:r>
            <a:endParaRPr sz="1800"/>
          </a:p>
          <a:p>
            <a:pPr marL="457200" lvl="0" indent="-342900" algn="l" rtl="0">
              <a:spcBef>
                <a:spcPts val="0"/>
              </a:spcBef>
              <a:spcAft>
                <a:spcPts val="0"/>
              </a:spcAft>
              <a:buSzPts val="1800"/>
              <a:buChar char="❖"/>
            </a:pPr>
            <a:r>
              <a:rPr lang="en" sz="1800"/>
              <a:t>Clean Data</a:t>
            </a:r>
            <a:endParaRPr sz="1800"/>
          </a:p>
          <a:p>
            <a:pPr marL="457200" lvl="0" indent="-342900" algn="l" rtl="0">
              <a:spcBef>
                <a:spcPts val="0"/>
              </a:spcBef>
              <a:spcAft>
                <a:spcPts val="0"/>
              </a:spcAft>
              <a:buSzPts val="1800"/>
              <a:buChar char="❖"/>
            </a:pPr>
            <a:r>
              <a:rPr lang="en" sz="1800"/>
              <a:t>Encode Text</a:t>
            </a:r>
            <a:endParaRPr sz="1800"/>
          </a:p>
          <a:p>
            <a:pPr marL="914400" lvl="1" indent="-342900" algn="l" rtl="0">
              <a:spcBef>
                <a:spcPts val="0"/>
              </a:spcBef>
              <a:spcAft>
                <a:spcPts val="0"/>
              </a:spcAft>
              <a:buSzPts val="1800"/>
              <a:buChar char="➢"/>
            </a:pPr>
            <a:r>
              <a:rPr lang="en" sz="1800"/>
              <a:t>One Hot Encoding</a:t>
            </a:r>
            <a:endParaRPr sz="1800"/>
          </a:p>
          <a:p>
            <a:pPr marL="914400" lvl="1" indent="-342900" algn="l" rtl="0">
              <a:spcBef>
                <a:spcPts val="0"/>
              </a:spcBef>
              <a:spcAft>
                <a:spcPts val="0"/>
              </a:spcAft>
              <a:buSzPts val="1800"/>
              <a:buChar char="➢"/>
            </a:pPr>
            <a:r>
              <a:rPr lang="en" sz="1800"/>
              <a:t>Ordinal</a:t>
            </a:r>
            <a:endParaRPr sz="1800"/>
          </a:p>
          <a:p>
            <a:pPr marL="914400" lvl="1" indent="-342900" algn="l" rtl="0">
              <a:spcBef>
                <a:spcPts val="0"/>
              </a:spcBef>
              <a:spcAft>
                <a:spcPts val="0"/>
              </a:spcAft>
              <a:buSzPts val="1800"/>
              <a:buChar char="➢"/>
            </a:pPr>
            <a:r>
              <a:rPr lang="en" sz="1800"/>
              <a:t>Vocab to Vector</a:t>
            </a:r>
            <a:endParaRPr sz="1800"/>
          </a:p>
          <a:p>
            <a:pPr marL="457200" lvl="0" indent="-342900" algn="l" rtl="0">
              <a:spcBef>
                <a:spcPts val="0"/>
              </a:spcBef>
              <a:spcAft>
                <a:spcPts val="0"/>
              </a:spcAft>
              <a:buSzPts val="1800"/>
              <a:buChar char="❖"/>
            </a:pPr>
            <a:r>
              <a:rPr lang="en" sz="1800">
                <a:highlight>
                  <a:srgbClr val="FFFF00"/>
                </a:highlight>
              </a:rPr>
              <a:t>Normalize - Control Numerics</a:t>
            </a:r>
            <a:endParaRPr sz="1800">
              <a:highlight>
                <a:srgbClr val="FFFF00"/>
              </a:highlight>
            </a:endParaRPr>
          </a:p>
          <a:p>
            <a:pPr marL="457200" lvl="0" indent="-342900" algn="l" rtl="0">
              <a:spcBef>
                <a:spcPts val="0"/>
              </a:spcBef>
              <a:spcAft>
                <a:spcPts val="0"/>
              </a:spcAft>
              <a:buSzPts val="1800"/>
              <a:buChar char="❖"/>
            </a:pPr>
            <a:r>
              <a:rPr lang="en" sz="1800"/>
              <a:t>Reduce = Parsimony</a:t>
            </a:r>
            <a:endParaRPr sz="1800"/>
          </a:p>
          <a:p>
            <a:pPr marL="457200" lvl="0" indent="-342900" algn="l" rtl="0">
              <a:spcBef>
                <a:spcPts val="0"/>
              </a:spcBef>
              <a:spcAft>
                <a:spcPts val="0"/>
              </a:spcAft>
              <a:buSzPts val="1800"/>
              <a:buChar char="❖"/>
            </a:pPr>
            <a:r>
              <a:rPr lang="en" sz="1800"/>
              <a:t>Engineer</a:t>
            </a:r>
            <a:endParaRPr sz="1800"/>
          </a:p>
        </p:txBody>
      </p:sp>
      <p:sp>
        <p:nvSpPr>
          <p:cNvPr id="183" name="Google Shape;183;p25"/>
          <p:cNvSpPr/>
          <p:nvPr/>
        </p:nvSpPr>
        <p:spPr>
          <a:xfrm>
            <a:off x="4326500" y="215487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a:blip r:embed="rId3">
            <a:alphaModFix/>
          </a:blip>
          <a:stretch>
            <a:fillRect/>
          </a:stretch>
        </p:blipFill>
        <p:spPr>
          <a:xfrm>
            <a:off x="4125325" y="508825"/>
            <a:ext cx="4517600" cy="2371725"/>
          </a:xfrm>
          <a:prstGeom prst="rect">
            <a:avLst/>
          </a:prstGeom>
          <a:noFill/>
          <a:ln>
            <a:noFill/>
          </a:ln>
        </p:spPr>
      </p:pic>
      <p:sp>
        <p:nvSpPr>
          <p:cNvPr id="189" name="Google Shape;189;p26"/>
          <p:cNvSpPr txBox="1"/>
          <p:nvPr/>
        </p:nvSpPr>
        <p:spPr>
          <a:xfrm>
            <a:off x="4444100" y="2810300"/>
            <a:ext cx="3818700" cy="2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999999"/>
                </a:solidFill>
              </a:rPr>
              <a:t>Source: https://www.cdc.gov/healthyweight/assessing/bmi/adult_bmi/index.html</a:t>
            </a:r>
            <a:endParaRPr sz="800">
              <a:solidFill>
                <a:srgbClr val="999999"/>
              </a:solidFill>
            </a:endParaRPr>
          </a:p>
        </p:txBody>
      </p:sp>
      <p:sp>
        <p:nvSpPr>
          <p:cNvPr id="190" name="Google Shape;190;p26"/>
          <p:cNvSpPr txBox="1">
            <a:spLocks noGrp="1"/>
          </p:cNvSpPr>
          <p:nvPr>
            <p:ph type="title"/>
          </p:nvPr>
        </p:nvSpPr>
        <p:spPr>
          <a:xfrm>
            <a:off x="221225" y="455000"/>
            <a:ext cx="38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Features - Normalize</a:t>
            </a:r>
            <a:endParaRPr sz="2700"/>
          </a:p>
        </p:txBody>
      </p:sp>
      <p:pic>
        <p:nvPicPr>
          <p:cNvPr id="191" name="Google Shape;191;p26"/>
          <p:cNvPicPr preferRelativeResize="0"/>
          <p:nvPr/>
        </p:nvPicPr>
        <p:blipFill>
          <a:blip r:embed="rId4">
            <a:alphaModFix/>
          </a:blip>
          <a:stretch>
            <a:fillRect/>
          </a:stretch>
        </p:blipFill>
        <p:spPr>
          <a:xfrm>
            <a:off x="288675" y="979250"/>
            <a:ext cx="3301875" cy="4054425"/>
          </a:xfrm>
          <a:prstGeom prst="rect">
            <a:avLst/>
          </a:prstGeom>
          <a:noFill/>
          <a:ln>
            <a:noFill/>
          </a:ln>
        </p:spPr>
      </p:pic>
      <p:sp>
        <p:nvSpPr>
          <p:cNvPr id="192" name="Google Shape;192;p26"/>
          <p:cNvSpPr/>
          <p:nvPr/>
        </p:nvSpPr>
        <p:spPr>
          <a:xfrm>
            <a:off x="3031100" y="261207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txBox="1"/>
          <p:nvPr/>
        </p:nvSpPr>
        <p:spPr>
          <a:xfrm>
            <a:off x="4002450" y="3130300"/>
            <a:ext cx="2203200" cy="14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Some Types of Scaling:</a:t>
            </a:r>
            <a:endParaRPr/>
          </a:p>
          <a:p>
            <a:pPr marL="457200" lvl="0" indent="-317500" algn="l" rtl="0">
              <a:spcBef>
                <a:spcPts val="0"/>
              </a:spcBef>
              <a:spcAft>
                <a:spcPts val="0"/>
              </a:spcAft>
              <a:buSzPts val="1400"/>
              <a:buChar char="●"/>
            </a:pPr>
            <a:r>
              <a:rPr lang="en"/>
              <a:t>Min Max</a:t>
            </a:r>
            <a:endParaRPr/>
          </a:p>
          <a:p>
            <a:pPr marL="457200" lvl="0" indent="-317500" algn="l" rtl="0">
              <a:spcBef>
                <a:spcPts val="0"/>
              </a:spcBef>
              <a:spcAft>
                <a:spcPts val="0"/>
              </a:spcAft>
              <a:buSzPts val="1400"/>
              <a:buChar char="●"/>
            </a:pPr>
            <a:r>
              <a:rPr lang="en"/>
              <a:t>Standard</a:t>
            </a:r>
            <a:endParaRPr/>
          </a:p>
          <a:p>
            <a:pPr marL="457200" lvl="0" indent="-317500" algn="l" rtl="0">
              <a:spcBef>
                <a:spcPts val="0"/>
              </a:spcBef>
              <a:spcAft>
                <a:spcPts val="0"/>
              </a:spcAft>
              <a:buSzPts val="1400"/>
              <a:buChar char="●"/>
            </a:pPr>
            <a:r>
              <a:rPr lang="en"/>
              <a:t>Quantile</a:t>
            </a:r>
            <a:endParaRPr/>
          </a:p>
          <a:p>
            <a:pPr marL="457200" lvl="0" indent="-317500" algn="l" rtl="0">
              <a:spcBef>
                <a:spcPts val="0"/>
              </a:spcBef>
              <a:spcAft>
                <a:spcPts val="0"/>
              </a:spcAft>
              <a:buSzPts val="1400"/>
              <a:buChar char="●"/>
            </a:pPr>
            <a:r>
              <a:rPr lang="en"/>
              <a:t>Power</a:t>
            </a:r>
            <a:endParaRPr/>
          </a:p>
          <a:p>
            <a:pPr marL="457200" lvl="0" indent="-317500" algn="l" rtl="0">
              <a:spcBef>
                <a:spcPts val="0"/>
              </a:spcBef>
              <a:spcAft>
                <a:spcPts val="0"/>
              </a:spcAft>
              <a:buSzPts val="1400"/>
              <a:buChar char="●"/>
            </a:pPr>
            <a:r>
              <a:rPr lang="en"/>
              <a:t>Unit Vector</a:t>
            </a:r>
            <a:endParaRPr/>
          </a:p>
        </p:txBody>
      </p:sp>
      <p:sp>
        <p:nvSpPr>
          <p:cNvPr id="194" name="Google Shape;194;p26"/>
          <p:cNvSpPr txBox="1"/>
          <p:nvPr/>
        </p:nvSpPr>
        <p:spPr>
          <a:xfrm>
            <a:off x="7056950" y="3147875"/>
            <a:ext cx="1586100" cy="12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Which To Use?</a:t>
            </a:r>
            <a:endParaRPr/>
          </a:p>
          <a:p>
            <a:pPr marL="0" lvl="0" indent="0" algn="ctr" rtl="0">
              <a:spcBef>
                <a:spcPts val="0"/>
              </a:spcBef>
              <a:spcAft>
                <a:spcPts val="0"/>
              </a:spcAft>
              <a:buNone/>
            </a:pPr>
            <a:endParaRPr/>
          </a:p>
          <a:p>
            <a:pPr marL="0" lvl="0" indent="0" algn="ctr" rtl="0">
              <a:spcBef>
                <a:spcPts val="0"/>
              </a:spcBef>
              <a:spcAft>
                <a:spcPts val="0"/>
              </a:spcAft>
              <a:buNone/>
            </a:pPr>
            <a:r>
              <a:rPr lang="en" sz="3200"/>
              <a:t>🤔</a:t>
            </a:r>
            <a:endParaRPr sz="3200"/>
          </a:p>
        </p:txBody>
      </p:sp>
      <p:sp>
        <p:nvSpPr>
          <p:cNvPr id="195" name="Google Shape;195;p26"/>
          <p:cNvSpPr txBox="1"/>
          <p:nvPr/>
        </p:nvSpPr>
        <p:spPr>
          <a:xfrm>
            <a:off x="4694875" y="4629600"/>
            <a:ext cx="36522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GOAL: All Features On Equal Playing Field</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296250" y="540725"/>
            <a:ext cx="220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endParaRPr/>
          </a:p>
        </p:txBody>
      </p:sp>
      <p:pic>
        <p:nvPicPr>
          <p:cNvPr id="201" name="Google Shape;201;p27"/>
          <p:cNvPicPr preferRelativeResize="0"/>
          <p:nvPr/>
        </p:nvPicPr>
        <p:blipFill>
          <a:blip r:embed="rId3">
            <a:alphaModFix/>
          </a:blip>
          <a:stretch>
            <a:fillRect/>
          </a:stretch>
        </p:blipFill>
        <p:spPr>
          <a:xfrm>
            <a:off x="1098250" y="192100"/>
            <a:ext cx="3875900" cy="4759300"/>
          </a:xfrm>
          <a:prstGeom prst="rect">
            <a:avLst/>
          </a:prstGeom>
          <a:noFill/>
          <a:ln>
            <a:noFill/>
          </a:ln>
        </p:spPr>
      </p:pic>
      <p:sp>
        <p:nvSpPr>
          <p:cNvPr id="202" name="Google Shape;202;p27"/>
          <p:cNvSpPr txBox="1"/>
          <p:nvPr/>
        </p:nvSpPr>
        <p:spPr>
          <a:xfrm>
            <a:off x="5097875" y="687700"/>
            <a:ext cx="3693600" cy="39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Features</a:t>
            </a:r>
            <a:endParaRPr sz="2400"/>
          </a:p>
          <a:p>
            <a:pPr marL="0" lvl="0" indent="0" algn="r" rtl="0">
              <a:spcBef>
                <a:spcPts val="0"/>
              </a:spcBef>
              <a:spcAft>
                <a:spcPts val="0"/>
              </a:spcAft>
              <a:buNone/>
            </a:pPr>
            <a:r>
              <a:rPr lang="en" sz="2400"/>
              <a:t>Require Much Attention</a:t>
            </a:r>
            <a:endParaRPr sz="24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Missing Values</a:t>
            </a:r>
            <a:endParaRPr sz="1800"/>
          </a:p>
          <a:p>
            <a:pPr marL="457200" lvl="0" indent="-342900" algn="l" rtl="0">
              <a:spcBef>
                <a:spcPts val="0"/>
              </a:spcBef>
              <a:spcAft>
                <a:spcPts val="0"/>
              </a:spcAft>
              <a:buSzPts val="1800"/>
              <a:buChar char="❖"/>
            </a:pPr>
            <a:r>
              <a:rPr lang="en" sz="1800"/>
              <a:t>Clean Data</a:t>
            </a:r>
            <a:endParaRPr sz="1800"/>
          </a:p>
          <a:p>
            <a:pPr marL="457200" lvl="0" indent="-342900" algn="l" rtl="0">
              <a:spcBef>
                <a:spcPts val="0"/>
              </a:spcBef>
              <a:spcAft>
                <a:spcPts val="0"/>
              </a:spcAft>
              <a:buSzPts val="1800"/>
              <a:buChar char="❖"/>
            </a:pPr>
            <a:r>
              <a:rPr lang="en" sz="1800"/>
              <a:t>Encode Text</a:t>
            </a:r>
            <a:endParaRPr sz="1800"/>
          </a:p>
          <a:p>
            <a:pPr marL="914400" lvl="1" indent="-342900" algn="l" rtl="0">
              <a:spcBef>
                <a:spcPts val="0"/>
              </a:spcBef>
              <a:spcAft>
                <a:spcPts val="0"/>
              </a:spcAft>
              <a:buSzPts val="1800"/>
              <a:buChar char="➢"/>
            </a:pPr>
            <a:r>
              <a:rPr lang="en" sz="1800"/>
              <a:t>One Hot Encoding</a:t>
            </a:r>
            <a:endParaRPr sz="1800"/>
          </a:p>
          <a:p>
            <a:pPr marL="914400" lvl="1" indent="-342900" algn="l" rtl="0">
              <a:spcBef>
                <a:spcPts val="0"/>
              </a:spcBef>
              <a:spcAft>
                <a:spcPts val="0"/>
              </a:spcAft>
              <a:buSzPts val="1800"/>
              <a:buChar char="➢"/>
            </a:pPr>
            <a:r>
              <a:rPr lang="en" sz="1800"/>
              <a:t>Ordinal</a:t>
            </a:r>
            <a:endParaRPr sz="1800"/>
          </a:p>
          <a:p>
            <a:pPr marL="914400" lvl="1" indent="-342900" algn="l" rtl="0">
              <a:spcBef>
                <a:spcPts val="0"/>
              </a:spcBef>
              <a:spcAft>
                <a:spcPts val="0"/>
              </a:spcAft>
              <a:buSzPts val="1800"/>
              <a:buChar char="➢"/>
            </a:pPr>
            <a:r>
              <a:rPr lang="en" sz="1800"/>
              <a:t>Vocab to Vector</a:t>
            </a:r>
            <a:endParaRPr sz="1800"/>
          </a:p>
          <a:p>
            <a:pPr marL="457200" lvl="0" indent="-342900" algn="l" rtl="0">
              <a:spcBef>
                <a:spcPts val="0"/>
              </a:spcBef>
              <a:spcAft>
                <a:spcPts val="0"/>
              </a:spcAft>
              <a:buSzPts val="1800"/>
              <a:buChar char="❖"/>
            </a:pPr>
            <a:r>
              <a:rPr lang="en" sz="1800"/>
              <a:t>Normalize - Control Numerics</a:t>
            </a:r>
            <a:endParaRPr sz="1800"/>
          </a:p>
          <a:p>
            <a:pPr marL="457200" lvl="0" indent="-342900" algn="l" rtl="0">
              <a:spcBef>
                <a:spcPts val="0"/>
              </a:spcBef>
              <a:spcAft>
                <a:spcPts val="0"/>
              </a:spcAft>
              <a:buSzPts val="1800"/>
              <a:buChar char="❖"/>
            </a:pPr>
            <a:r>
              <a:rPr lang="en" sz="1800">
                <a:highlight>
                  <a:srgbClr val="FFFF00"/>
                </a:highlight>
              </a:rPr>
              <a:t>Reduce = Parsimony</a:t>
            </a:r>
            <a:endParaRPr sz="1800">
              <a:highlight>
                <a:srgbClr val="FFFF00"/>
              </a:highlight>
            </a:endParaRPr>
          </a:p>
          <a:p>
            <a:pPr marL="457200" lvl="0" indent="-342900" algn="l" rtl="0">
              <a:spcBef>
                <a:spcPts val="0"/>
              </a:spcBef>
              <a:spcAft>
                <a:spcPts val="0"/>
              </a:spcAft>
              <a:buSzPts val="1800"/>
              <a:buChar char="❖"/>
            </a:pPr>
            <a:r>
              <a:rPr lang="en" sz="1800"/>
              <a:t>Engineer</a:t>
            </a:r>
            <a:endParaRPr sz="1800"/>
          </a:p>
        </p:txBody>
      </p:sp>
      <p:sp>
        <p:nvSpPr>
          <p:cNvPr id="203" name="Google Shape;203;p27"/>
          <p:cNvSpPr/>
          <p:nvPr/>
        </p:nvSpPr>
        <p:spPr>
          <a:xfrm>
            <a:off x="3990000" y="346237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8"/>
          <p:cNvPicPr preferRelativeResize="0"/>
          <p:nvPr/>
        </p:nvPicPr>
        <p:blipFill rotWithShape="1">
          <a:blip r:embed="rId3">
            <a:alphaModFix/>
          </a:blip>
          <a:srcRect b="3707"/>
          <a:stretch/>
        </p:blipFill>
        <p:spPr>
          <a:xfrm>
            <a:off x="2380975" y="3236150"/>
            <a:ext cx="5682575" cy="1749700"/>
          </a:xfrm>
          <a:prstGeom prst="rect">
            <a:avLst/>
          </a:prstGeom>
          <a:noFill/>
          <a:ln>
            <a:noFill/>
          </a:ln>
        </p:spPr>
      </p:pic>
      <p:pic>
        <p:nvPicPr>
          <p:cNvPr id="209" name="Google Shape;209;p28"/>
          <p:cNvPicPr preferRelativeResize="0"/>
          <p:nvPr/>
        </p:nvPicPr>
        <p:blipFill>
          <a:blip r:embed="rId4">
            <a:alphaModFix/>
          </a:blip>
          <a:stretch>
            <a:fillRect/>
          </a:stretch>
        </p:blipFill>
        <p:spPr>
          <a:xfrm>
            <a:off x="449925" y="120475"/>
            <a:ext cx="4107151" cy="2738101"/>
          </a:xfrm>
          <a:prstGeom prst="rect">
            <a:avLst/>
          </a:prstGeom>
          <a:noFill/>
          <a:ln>
            <a:noFill/>
          </a:ln>
        </p:spPr>
      </p:pic>
      <p:sp>
        <p:nvSpPr>
          <p:cNvPr id="210" name="Google Shape;210;p28"/>
          <p:cNvSpPr txBox="1"/>
          <p:nvPr/>
        </p:nvSpPr>
        <p:spPr>
          <a:xfrm>
            <a:off x="1202050" y="2805800"/>
            <a:ext cx="2316000" cy="2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Photo by</a:t>
            </a:r>
            <a:r>
              <a:rPr lang="en" sz="1000">
                <a:solidFill>
                  <a:srgbClr val="999999"/>
                </a:solidFill>
                <a:uFill>
                  <a:noFill/>
                </a:uFill>
                <a:hlinkClick r:id="rId5">
                  <a:extLst>
                    <a:ext uri="{A12FA001-AC4F-418D-AE19-62706E023703}">
                      <ahyp:hlinkClr xmlns:ahyp="http://schemas.microsoft.com/office/drawing/2018/hyperlinkcolor" val="tx"/>
                    </a:ext>
                  </a:extLst>
                </a:hlinkClick>
              </a:rPr>
              <a:t> </a:t>
            </a:r>
            <a:r>
              <a:rPr lang="en" sz="1000" u="sng">
                <a:solidFill>
                  <a:srgbClr val="999999"/>
                </a:solidFill>
                <a:hlinkClick r:id="rId5">
                  <a:extLst>
                    <a:ext uri="{A12FA001-AC4F-418D-AE19-62706E023703}">
                      <ahyp:hlinkClr xmlns:ahyp="http://schemas.microsoft.com/office/drawing/2018/hyperlinkcolor" val="tx"/>
                    </a:ext>
                  </a:extLst>
                </a:hlinkClick>
              </a:rPr>
              <a:t>Markus Spiske</a:t>
            </a:r>
            <a:r>
              <a:rPr lang="en" sz="1000">
                <a:solidFill>
                  <a:srgbClr val="999999"/>
                </a:solidFill>
              </a:rPr>
              <a:t> on</a:t>
            </a:r>
            <a:r>
              <a:rPr lang="en" sz="1000">
                <a:solidFill>
                  <a:srgbClr val="999999"/>
                </a:solidFill>
                <a:uFill>
                  <a:noFill/>
                </a:uFill>
                <a:hlinkClick r:id="rId6">
                  <a:extLst>
                    <a:ext uri="{A12FA001-AC4F-418D-AE19-62706E023703}">
                      <ahyp:hlinkClr xmlns:ahyp="http://schemas.microsoft.com/office/drawing/2018/hyperlinkcolor" val="tx"/>
                    </a:ext>
                  </a:extLst>
                </a:hlinkClick>
              </a:rPr>
              <a:t> </a:t>
            </a:r>
            <a:r>
              <a:rPr lang="en" sz="1000" u="sng">
                <a:solidFill>
                  <a:srgbClr val="999999"/>
                </a:solidFill>
                <a:hlinkClick r:id="rId6">
                  <a:extLst>
                    <a:ext uri="{A12FA001-AC4F-418D-AE19-62706E023703}">
                      <ahyp:hlinkClr xmlns:ahyp="http://schemas.microsoft.com/office/drawing/2018/hyperlinkcolor" val="tx"/>
                    </a:ext>
                  </a:extLst>
                </a:hlinkClick>
              </a:rPr>
              <a:t>Unsplash</a:t>
            </a:r>
            <a:endParaRPr sz="1300">
              <a:solidFill>
                <a:srgbClr val="999999"/>
              </a:solidFill>
            </a:endParaRPr>
          </a:p>
        </p:txBody>
      </p:sp>
      <p:pic>
        <p:nvPicPr>
          <p:cNvPr id="211" name="Google Shape;211;p28"/>
          <p:cNvPicPr preferRelativeResize="0"/>
          <p:nvPr/>
        </p:nvPicPr>
        <p:blipFill>
          <a:blip r:embed="rId7">
            <a:alphaModFix/>
          </a:blip>
          <a:stretch>
            <a:fillRect/>
          </a:stretch>
        </p:blipFill>
        <p:spPr>
          <a:xfrm>
            <a:off x="4806525" y="120475"/>
            <a:ext cx="4105209" cy="2738101"/>
          </a:xfrm>
          <a:prstGeom prst="rect">
            <a:avLst/>
          </a:prstGeom>
          <a:noFill/>
          <a:ln>
            <a:noFill/>
          </a:ln>
        </p:spPr>
      </p:pic>
      <p:sp>
        <p:nvSpPr>
          <p:cNvPr id="212" name="Google Shape;212;p28"/>
          <p:cNvSpPr txBox="1"/>
          <p:nvPr/>
        </p:nvSpPr>
        <p:spPr>
          <a:xfrm>
            <a:off x="5689400" y="2767550"/>
            <a:ext cx="30000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Photo by</a:t>
            </a:r>
            <a:r>
              <a:rPr lang="en" sz="1000">
                <a:solidFill>
                  <a:srgbClr val="999999"/>
                </a:solidFill>
                <a:uFill>
                  <a:noFill/>
                </a:uFill>
                <a:hlinkClick r:id="rId8">
                  <a:extLst>
                    <a:ext uri="{A12FA001-AC4F-418D-AE19-62706E023703}">
                      <ahyp:hlinkClr xmlns:ahyp="http://schemas.microsoft.com/office/drawing/2018/hyperlinkcolor" val="tx"/>
                    </a:ext>
                  </a:extLst>
                </a:hlinkClick>
              </a:rPr>
              <a:t> </a:t>
            </a:r>
            <a:r>
              <a:rPr lang="en" sz="1000" u="sng">
                <a:solidFill>
                  <a:srgbClr val="999999"/>
                </a:solidFill>
                <a:hlinkClick r:id="rId8">
                  <a:extLst>
                    <a:ext uri="{A12FA001-AC4F-418D-AE19-62706E023703}">
                      <ahyp:hlinkClr xmlns:ahyp="http://schemas.microsoft.com/office/drawing/2018/hyperlinkcolor" val="tx"/>
                    </a:ext>
                  </a:extLst>
                </a:hlinkClick>
              </a:rPr>
              <a:t>Giorgio Trovato</a:t>
            </a:r>
            <a:r>
              <a:rPr lang="en" sz="1000">
                <a:solidFill>
                  <a:srgbClr val="999999"/>
                </a:solidFill>
              </a:rPr>
              <a:t> on</a:t>
            </a:r>
            <a:r>
              <a:rPr lang="en" sz="1000">
                <a:solidFill>
                  <a:srgbClr val="999999"/>
                </a:solidFill>
                <a:uFill>
                  <a:noFill/>
                </a:uFill>
                <a:hlinkClick r:id="rId9">
                  <a:extLst>
                    <a:ext uri="{A12FA001-AC4F-418D-AE19-62706E023703}">
                      <ahyp:hlinkClr xmlns:ahyp="http://schemas.microsoft.com/office/drawing/2018/hyperlinkcolor" val="tx"/>
                    </a:ext>
                  </a:extLst>
                </a:hlinkClick>
              </a:rPr>
              <a:t> </a:t>
            </a:r>
            <a:r>
              <a:rPr lang="en" sz="1000" u="sng">
                <a:solidFill>
                  <a:srgbClr val="999999"/>
                </a:solidFill>
                <a:hlinkClick r:id="rId9">
                  <a:extLst>
                    <a:ext uri="{A12FA001-AC4F-418D-AE19-62706E023703}">
                      <ahyp:hlinkClr xmlns:ahyp="http://schemas.microsoft.com/office/drawing/2018/hyperlinkcolor" val="tx"/>
                    </a:ext>
                  </a:extLst>
                </a:hlinkClick>
              </a:rPr>
              <a:t>Unsplash</a:t>
            </a:r>
            <a:endParaRPr sz="1300">
              <a:solidFill>
                <a:srgbClr val="999999"/>
              </a:solidFill>
            </a:endParaRPr>
          </a:p>
        </p:txBody>
      </p:sp>
      <p:sp>
        <p:nvSpPr>
          <p:cNvPr id="213" name="Google Shape;213;p28"/>
          <p:cNvSpPr txBox="1">
            <a:spLocks noGrp="1"/>
          </p:cNvSpPr>
          <p:nvPr>
            <p:ph type="title"/>
          </p:nvPr>
        </p:nvSpPr>
        <p:spPr>
          <a:xfrm>
            <a:off x="203475" y="4362125"/>
            <a:ext cx="184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Reduce</a:t>
            </a:r>
            <a:endParaRPr/>
          </a:p>
        </p:txBody>
      </p:sp>
      <p:sp>
        <p:nvSpPr>
          <p:cNvPr id="214" name="Google Shape;214;p28"/>
          <p:cNvSpPr/>
          <p:nvPr/>
        </p:nvSpPr>
        <p:spPr>
          <a:xfrm>
            <a:off x="7814125" y="335652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a:spLocks noGrp="1"/>
          </p:cNvSpPr>
          <p:nvPr>
            <p:ph type="title"/>
          </p:nvPr>
        </p:nvSpPr>
        <p:spPr>
          <a:xfrm>
            <a:off x="4248425" y="204250"/>
            <a:ext cx="20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Collinearity</a:t>
            </a:r>
            <a:endParaRPr/>
          </a:p>
        </p:txBody>
      </p:sp>
      <p:pic>
        <p:nvPicPr>
          <p:cNvPr id="220" name="Google Shape;220;p29"/>
          <p:cNvPicPr preferRelativeResize="0"/>
          <p:nvPr/>
        </p:nvPicPr>
        <p:blipFill>
          <a:blip r:embed="rId3">
            <a:alphaModFix/>
          </a:blip>
          <a:stretch>
            <a:fillRect/>
          </a:stretch>
        </p:blipFill>
        <p:spPr>
          <a:xfrm>
            <a:off x="3602125" y="1091675"/>
            <a:ext cx="5205826" cy="3718450"/>
          </a:xfrm>
          <a:prstGeom prst="rect">
            <a:avLst/>
          </a:prstGeom>
          <a:noFill/>
          <a:ln>
            <a:noFill/>
          </a:ln>
        </p:spPr>
      </p:pic>
      <p:sp>
        <p:nvSpPr>
          <p:cNvPr id="221" name="Google Shape;221;p29"/>
          <p:cNvSpPr txBox="1"/>
          <p:nvPr/>
        </p:nvSpPr>
        <p:spPr>
          <a:xfrm>
            <a:off x="316500" y="1091675"/>
            <a:ext cx="3616800" cy="3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Why is it bad?</a:t>
            </a:r>
            <a:endParaRPr sz="1300"/>
          </a:p>
          <a:p>
            <a:pPr marL="457200" lvl="0" indent="-311150" algn="l" rtl="0">
              <a:spcBef>
                <a:spcPts val="0"/>
              </a:spcBef>
              <a:spcAft>
                <a:spcPts val="0"/>
              </a:spcAft>
              <a:buSzPts val="1300"/>
              <a:buChar char="❖"/>
            </a:pPr>
            <a:r>
              <a:rPr lang="en" sz="1300"/>
              <a:t>Redundancy on individual effects?</a:t>
            </a:r>
            <a:endParaRPr sz="1300"/>
          </a:p>
          <a:p>
            <a:pPr marL="457200" lvl="0" indent="-311150" algn="l" rtl="0">
              <a:spcBef>
                <a:spcPts val="0"/>
              </a:spcBef>
              <a:spcAft>
                <a:spcPts val="0"/>
              </a:spcAft>
              <a:buSzPts val="1300"/>
              <a:buChar char="❖"/>
            </a:pPr>
            <a:r>
              <a:rPr lang="en" sz="1300"/>
              <a:t>Reduces accuracy of model weights</a:t>
            </a:r>
            <a:endParaRPr sz="1300"/>
          </a:p>
          <a:p>
            <a:pPr marL="0" lvl="0" indent="0" algn="l" rtl="0">
              <a:spcBef>
                <a:spcPts val="0"/>
              </a:spcBef>
              <a:spcAft>
                <a:spcPts val="0"/>
              </a:spcAft>
              <a:buNone/>
            </a:pPr>
            <a:r>
              <a:rPr lang="en" sz="1300"/>
              <a:t>	</a:t>
            </a:r>
            <a:endParaRPr sz="1300"/>
          </a:p>
          <a:p>
            <a:pPr marL="0" lvl="0" indent="0" algn="l" rtl="0">
              <a:spcBef>
                <a:spcPts val="0"/>
              </a:spcBef>
              <a:spcAft>
                <a:spcPts val="0"/>
              </a:spcAft>
              <a:buNone/>
            </a:pPr>
            <a:r>
              <a:rPr lang="en" sz="1300"/>
              <a:t>Sources:</a:t>
            </a:r>
            <a:endParaRPr sz="1300"/>
          </a:p>
          <a:p>
            <a:pPr marL="457200" lvl="0" indent="-311150" algn="l" rtl="0">
              <a:spcBef>
                <a:spcPts val="0"/>
              </a:spcBef>
              <a:spcAft>
                <a:spcPts val="0"/>
              </a:spcAft>
              <a:buSzPts val="1300"/>
              <a:buChar char="❖"/>
            </a:pPr>
            <a:r>
              <a:rPr lang="en" sz="1300"/>
              <a:t>Inadequate Data Collection</a:t>
            </a:r>
            <a:endParaRPr sz="1300"/>
          </a:p>
          <a:p>
            <a:pPr marL="457200" lvl="0" indent="-311150" algn="l" rtl="0">
              <a:spcBef>
                <a:spcPts val="0"/>
              </a:spcBef>
              <a:spcAft>
                <a:spcPts val="0"/>
              </a:spcAft>
              <a:buSzPts val="1300"/>
              <a:buChar char="❖"/>
            </a:pPr>
            <a:r>
              <a:rPr lang="en" sz="1300"/>
              <a:t>Over-defined Model</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How to Identify Collinearity?</a:t>
            </a:r>
            <a:endParaRPr sz="1300"/>
          </a:p>
          <a:p>
            <a:pPr marL="457200" lvl="0" indent="-311150" algn="l" rtl="0">
              <a:spcBef>
                <a:spcPts val="0"/>
              </a:spcBef>
              <a:spcAft>
                <a:spcPts val="0"/>
              </a:spcAft>
              <a:buSzPts val="1300"/>
              <a:buChar char="❖"/>
            </a:pPr>
            <a:r>
              <a:rPr lang="en" sz="1300"/>
              <a:t>Correlation Matrix</a:t>
            </a:r>
            <a:endParaRPr sz="1300"/>
          </a:p>
          <a:p>
            <a:pPr marL="457200" lvl="0" indent="-311150" algn="l" rtl="0">
              <a:spcBef>
                <a:spcPts val="0"/>
              </a:spcBef>
              <a:spcAft>
                <a:spcPts val="0"/>
              </a:spcAft>
              <a:buSzPts val="1300"/>
              <a:buChar char="❖"/>
            </a:pPr>
            <a:r>
              <a:rPr lang="en" sz="1300"/>
              <a:t>Variance Inflation Factor (VIF)</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How to deal with Collinearity?</a:t>
            </a:r>
            <a:endParaRPr sz="1300"/>
          </a:p>
          <a:p>
            <a:pPr marL="457200" lvl="0" indent="-311150" algn="l" rtl="0">
              <a:spcBef>
                <a:spcPts val="0"/>
              </a:spcBef>
              <a:spcAft>
                <a:spcPts val="0"/>
              </a:spcAft>
              <a:buSzPts val="1300"/>
              <a:buChar char="❖"/>
            </a:pPr>
            <a:r>
              <a:rPr lang="en" sz="1300"/>
              <a:t>Collect more data</a:t>
            </a:r>
            <a:endParaRPr sz="1300"/>
          </a:p>
          <a:p>
            <a:pPr marL="457200" lvl="0" indent="-311150" algn="l" rtl="0">
              <a:spcBef>
                <a:spcPts val="0"/>
              </a:spcBef>
              <a:spcAft>
                <a:spcPts val="0"/>
              </a:spcAft>
              <a:buSzPts val="1300"/>
              <a:buChar char="❖"/>
            </a:pPr>
            <a:r>
              <a:rPr lang="en" sz="1300"/>
              <a:t>Improve sampling method</a:t>
            </a:r>
            <a:endParaRPr sz="1300"/>
          </a:p>
          <a:p>
            <a:pPr marL="457200" lvl="0" indent="-311150" algn="l" rtl="0">
              <a:spcBef>
                <a:spcPts val="0"/>
              </a:spcBef>
              <a:spcAft>
                <a:spcPts val="0"/>
              </a:spcAft>
              <a:buSzPts val="1300"/>
              <a:buChar char="❖"/>
            </a:pPr>
            <a:r>
              <a:rPr lang="en" sz="1300"/>
              <a:t>Retain one of the </a:t>
            </a:r>
            <a:r>
              <a:rPr lang="en" sz="1300">
                <a:solidFill>
                  <a:schemeClr val="dk1"/>
                </a:solidFill>
              </a:rPr>
              <a:t>collinear</a:t>
            </a:r>
            <a:r>
              <a:rPr lang="en" sz="1300"/>
              <a:t> variables</a:t>
            </a:r>
            <a:endParaRPr sz="1300"/>
          </a:p>
        </p:txBody>
      </p:sp>
      <p:sp>
        <p:nvSpPr>
          <p:cNvPr id="222" name="Google Shape;222;p29"/>
          <p:cNvSpPr txBox="1"/>
          <p:nvPr/>
        </p:nvSpPr>
        <p:spPr>
          <a:xfrm>
            <a:off x="3405375" y="4733925"/>
            <a:ext cx="18294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Source: </a:t>
            </a:r>
            <a:r>
              <a:rPr lang="en" sz="900" u="sng">
                <a:solidFill>
                  <a:schemeClr val="hlink"/>
                </a:solidFill>
                <a:hlinkClick r:id="rId4"/>
              </a:rPr>
              <a:t>Yet Another Iteration</a:t>
            </a:r>
            <a:endParaRPr sz="900"/>
          </a:p>
        </p:txBody>
      </p:sp>
      <p:sp>
        <p:nvSpPr>
          <p:cNvPr id="223" name="Google Shape;223;p29"/>
          <p:cNvSpPr txBox="1"/>
          <p:nvPr/>
        </p:nvSpPr>
        <p:spPr>
          <a:xfrm>
            <a:off x="4450100" y="1161400"/>
            <a:ext cx="12552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Not Collinear</a:t>
            </a:r>
            <a:endParaRPr/>
          </a:p>
        </p:txBody>
      </p:sp>
      <p:sp>
        <p:nvSpPr>
          <p:cNvPr id="224" name="Google Shape;224;p29"/>
          <p:cNvSpPr txBox="1"/>
          <p:nvPr/>
        </p:nvSpPr>
        <p:spPr>
          <a:xfrm>
            <a:off x="7074500" y="1161400"/>
            <a:ext cx="12552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Collinear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0"/>
          <p:cNvPicPr preferRelativeResize="0"/>
          <p:nvPr/>
        </p:nvPicPr>
        <p:blipFill>
          <a:blip r:embed="rId3">
            <a:alphaModFix/>
          </a:blip>
          <a:stretch>
            <a:fillRect/>
          </a:stretch>
        </p:blipFill>
        <p:spPr>
          <a:xfrm>
            <a:off x="894025" y="951750"/>
            <a:ext cx="7300789" cy="3572525"/>
          </a:xfrm>
          <a:prstGeom prst="rect">
            <a:avLst/>
          </a:prstGeom>
          <a:noFill/>
          <a:ln>
            <a:noFill/>
          </a:ln>
        </p:spPr>
      </p:pic>
      <p:sp>
        <p:nvSpPr>
          <p:cNvPr id="230" name="Google Shape;230;p30"/>
          <p:cNvSpPr txBox="1">
            <a:spLocks noGrp="1"/>
          </p:cNvSpPr>
          <p:nvPr>
            <p:ph type="title"/>
          </p:nvPr>
        </p:nvSpPr>
        <p:spPr>
          <a:xfrm>
            <a:off x="284425" y="386625"/>
            <a:ext cx="184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Reduce</a:t>
            </a:r>
            <a:endParaRPr/>
          </a:p>
        </p:txBody>
      </p:sp>
      <p:sp>
        <p:nvSpPr>
          <p:cNvPr id="231" name="Google Shape;231;p30"/>
          <p:cNvSpPr/>
          <p:nvPr/>
        </p:nvSpPr>
        <p:spPr>
          <a:xfrm rot="5400000">
            <a:off x="2975800" y="287627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5334100" y="2390700"/>
            <a:ext cx="344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6273275" y="1591975"/>
            <a:ext cx="344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6677025" y="2065950"/>
            <a:ext cx="344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 Methods</a:t>
            </a:r>
            <a:endParaRPr/>
          </a:p>
        </p:txBody>
      </p:sp>
      <p:sp>
        <p:nvSpPr>
          <p:cNvPr id="240" name="Google Shape;240;p31"/>
          <p:cNvSpPr txBox="1"/>
          <p:nvPr/>
        </p:nvSpPr>
        <p:spPr>
          <a:xfrm>
            <a:off x="3867325" y="4702525"/>
            <a:ext cx="14787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a:t>
            </a:r>
            <a:r>
              <a:rPr lang="en" sz="1100" u="sng">
                <a:solidFill>
                  <a:schemeClr val="hlink"/>
                </a:solidFill>
                <a:hlinkClick r:id="rId3"/>
              </a:rPr>
              <a:t>Math is Fun</a:t>
            </a:r>
            <a:endParaRPr sz="1100"/>
          </a:p>
        </p:txBody>
      </p:sp>
      <p:pic>
        <p:nvPicPr>
          <p:cNvPr id="241" name="Google Shape;241;p31"/>
          <p:cNvPicPr preferRelativeResize="0"/>
          <p:nvPr/>
        </p:nvPicPr>
        <p:blipFill>
          <a:blip r:embed="rId4">
            <a:alphaModFix/>
          </a:blip>
          <a:stretch>
            <a:fillRect/>
          </a:stretch>
        </p:blipFill>
        <p:spPr>
          <a:xfrm>
            <a:off x="383750" y="3082051"/>
            <a:ext cx="8448550" cy="1526425"/>
          </a:xfrm>
          <a:prstGeom prst="rect">
            <a:avLst/>
          </a:prstGeom>
          <a:noFill/>
          <a:ln>
            <a:noFill/>
          </a:ln>
        </p:spPr>
      </p:pic>
      <p:sp>
        <p:nvSpPr>
          <p:cNvPr id="242" name="Google Shape;242;p31"/>
          <p:cNvSpPr txBox="1"/>
          <p:nvPr/>
        </p:nvSpPr>
        <p:spPr>
          <a:xfrm>
            <a:off x="932425" y="1134225"/>
            <a:ext cx="7361700" cy="1617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Near-linear dependency between any two features</a:t>
            </a:r>
            <a:endParaRPr/>
          </a:p>
          <a:p>
            <a:pPr marL="457200" lvl="0" indent="-317500" algn="l" rtl="0">
              <a:lnSpc>
                <a:spcPct val="115000"/>
              </a:lnSpc>
              <a:spcBef>
                <a:spcPts val="0"/>
              </a:spcBef>
              <a:spcAft>
                <a:spcPts val="0"/>
              </a:spcAft>
              <a:buSzPts val="1400"/>
              <a:buChar char="❖"/>
            </a:pPr>
            <a:r>
              <a:rPr lang="en"/>
              <a:t>Can range between 1 and -1</a:t>
            </a:r>
            <a:endParaRPr/>
          </a:p>
          <a:p>
            <a:pPr marL="457200" lvl="0" indent="-317500" algn="l" rtl="0">
              <a:lnSpc>
                <a:spcPct val="115000"/>
              </a:lnSpc>
              <a:spcBef>
                <a:spcPts val="0"/>
              </a:spcBef>
              <a:spcAft>
                <a:spcPts val="0"/>
              </a:spcAft>
              <a:buSzPts val="1400"/>
              <a:buChar char="❖"/>
            </a:pPr>
            <a:r>
              <a:rPr lang="en"/>
              <a:t>High correlation of features (independent) to labels (dependent) is desired</a:t>
            </a:r>
            <a:endParaRPr/>
          </a:p>
          <a:p>
            <a:pPr marL="457200" lvl="0" indent="-317500" algn="l" rtl="0">
              <a:lnSpc>
                <a:spcPct val="115000"/>
              </a:lnSpc>
              <a:spcBef>
                <a:spcPts val="0"/>
              </a:spcBef>
              <a:spcAft>
                <a:spcPts val="0"/>
              </a:spcAft>
              <a:buSzPts val="1400"/>
              <a:buChar char="❖"/>
            </a:pPr>
            <a:r>
              <a:rPr lang="en"/>
              <a:t>Methods for calculating correlation:</a:t>
            </a:r>
            <a:endParaRPr/>
          </a:p>
          <a:p>
            <a:pPr marL="914400" lvl="1" indent="-317500" algn="l" rtl="0">
              <a:lnSpc>
                <a:spcPct val="115000"/>
              </a:lnSpc>
              <a:spcBef>
                <a:spcPts val="0"/>
              </a:spcBef>
              <a:spcAft>
                <a:spcPts val="0"/>
              </a:spcAft>
              <a:buSzPts val="1400"/>
              <a:buChar char="➢"/>
            </a:pPr>
            <a:r>
              <a:rPr lang="en"/>
              <a:t>Pearson’s Correlation Coefficient</a:t>
            </a:r>
            <a:endParaRPr/>
          </a:p>
          <a:p>
            <a:pPr marL="914400" lvl="1" indent="-317500" algn="l" rtl="0">
              <a:lnSpc>
                <a:spcPct val="115000"/>
              </a:lnSpc>
              <a:spcBef>
                <a:spcPts val="0"/>
              </a:spcBef>
              <a:spcAft>
                <a:spcPts val="0"/>
              </a:spcAft>
              <a:buSzPts val="1400"/>
              <a:buChar char="➢"/>
            </a:pPr>
            <a:r>
              <a:rPr lang="en"/>
              <a:t>Spearman’s Rank-Order Correlation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72450" y="1416775"/>
            <a:ext cx="1553400" cy="16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Spirit</a:t>
            </a:r>
            <a:endParaRPr/>
          </a:p>
        </p:txBody>
      </p:sp>
      <p:sp>
        <p:nvSpPr>
          <p:cNvPr id="62" name="Google Shape;62;p14"/>
          <p:cNvSpPr txBox="1">
            <a:spLocks noGrp="1"/>
          </p:cNvSpPr>
          <p:nvPr>
            <p:ph type="body" idx="1"/>
          </p:nvPr>
        </p:nvSpPr>
        <p:spPr>
          <a:xfrm>
            <a:off x="1781325" y="827875"/>
            <a:ext cx="6898500" cy="3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highlight>
                  <a:srgbClr val="FFFFFF"/>
                </a:highlight>
                <a:latin typeface="Roboto"/>
                <a:ea typeface="Roboto"/>
                <a:cs typeface="Roboto"/>
                <a:sym typeface="Roboto"/>
              </a:rPr>
              <a:t>“I’ve encountered many great mentors in many forms.</a:t>
            </a: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highlight>
                  <a:srgbClr val="FFFFFF"/>
                </a:highlight>
                <a:latin typeface="Roboto"/>
                <a:ea typeface="Roboto"/>
                <a:cs typeface="Roboto"/>
                <a:sym typeface="Roboto"/>
              </a:rPr>
              <a:t>One powerfully recurring principle taught by them?</a:t>
            </a: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highlight>
                  <a:srgbClr val="FFFFFF"/>
                </a:highlight>
                <a:latin typeface="Roboto"/>
                <a:ea typeface="Roboto"/>
                <a:cs typeface="Roboto"/>
                <a:sym typeface="Roboto"/>
              </a:rPr>
              <a:t>The greatest practitioners in any field take the time to master the basics. </a:t>
            </a: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highlight>
                  <a:srgbClr val="FFFFFF"/>
                </a:highlight>
                <a:latin typeface="Roboto"/>
                <a:ea typeface="Roboto"/>
                <a:cs typeface="Roboto"/>
                <a:sym typeface="Roboto"/>
              </a:rPr>
              <a:t>The basics are the foundation of any great art in life.</a:t>
            </a: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highlight>
                  <a:srgbClr val="FFFFFF"/>
                </a:highlight>
                <a:latin typeface="Roboto"/>
                <a:ea typeface="Roboto"/>
                <a:cs typeface="Roboto"/>
                <a:sym typeface="Roboto"/>
              </a:rPr>
              <a:t>Masters literally practice the basics 10’s of 1000’s of times. </a:t>
            </a: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highlight>
                  <a:srgbClr val="FFFFFF"/>
                </a:highlight>
                <a:latin typeface="Roboto"/>
                <a:ea typeface="Roboto"/>
                <a:cs typeface="Roboto"/>
                <a:sym typeface="Roboto"/>
              </a:rPr>
              <a:t>I am all for the latest cool tools and techniques.</a:t>
            </a: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highlight>
                  <a:srgbClr val="FFFFFF"/>
                </a:highlight>
                <a:latin typeface="Roboto"/>
                <a:ea typeface="Roboto"/>
                <a:cs typeface="Roboto"/>
                <a:sym typeface="Roboto"/>
              </a:rPr>
              <a:t>They will crumble as a house with a poor foundation if not built on good basics.”</a:t>
            </a:r>
            <a:endParaRPr sz="140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2"/>
          <p:cNvPicPr preferRelativeResize="0"/>
          <p:nvPr/>
        </p:nvPicPr>
        <p:blipFill>
          <a:blip r:embed="rId3">
            <a:alphaModFix/>
          </a:blip>
          <a:stretch>
            <a:fillRect/>
          </a:stretch>
        </p:blipFill>
        <p:spPr>
          <a:xfrm>
            <a:off x="284425" y="1180350"/>
            <a:ext cx="7300789" cy="3572525"/>
          </a:xfrm>
          <a:prstGeom prst="rect">
            <a:avLst/>
          </a:prstGeom>
          <a:noFill/>
          <a:ln>
            <a:noFill/>
          </a:ln>
        </p:spPr>
      </p:pic>
      <p:sp>
        <p:nvSpPr>
          <p:cNvPr id="248" name="Google Shape;248;p32"/>
          <p:cNvSpPr/>
          <p:nvPr/>
        </p:nvSpPr>
        <p:spPr>
          <a:xfrm rot="-2700000">
            <a:off x="6225364" y="2630243"/>
            <a:ext cx="401778" cy="254558"/>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txBox="1">
            <a:spLocks noGrp="1"/>
          </p:cNvSpPr>
          <p:nvPr>
            <p:ph type="title"/>
          </p:nvPr>
        </p:nvSpPr>
        <p:spPr>
          <a:xfrm>
            <a:off x="284425" y="386625"/>
            <a:ext cx="184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Reduce</a:t>
            </a:r>
            <a:endParaRPr/>
          </a:p>
        </p:txBody>
      </p:sp>
      <p:sp>
        <p:nvSpPr>
          <p:cNvPr id="250" name="Google Shape;250;p32"/>
          <p:cNvSpPr txBox="1"/>
          <p:nvPr/>
        </p:nvSpPr>
        <p:spPr>
          <a:xfrm>
            <a:off x="7435200" y="3306750"/>
            <a:ext cx="17088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Or other metrics</a:t>
            </a:r>
            <a:endParaRPr/>
          </a:p>
        </p:txBody>
      </p:sp>
      <p:sp>
        <p:nvSpPr>
          <p:cNvPr id="251" name="Google Shape;251;p32"/>
          <p:cNvSpPr txBox="1"/>
          <p:nvPr/>
        </p:nvSpPr>
        <p:spPr>
          <a:xfrm>
            <a:off x="3493300" y="3878450"/>
            <a:ext cx="13608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‘Soft’ method</a:t>
            </a:r>
            <a:endParaRPr/>
          </a:p>
        </p:txBody>
      </p:sp>
      <p:sp>
        <p:nvSpPr>
          <p:cNvPr id="252" name="Google Shape;252;p32"/>
          <p:cNvSpPr txBox="1"/>
          <p:nvPr/>
        </p:nvSpPr>
        <p:spPr>
          <a:xfrm>
            <a:off x="6306625" y="2818850"/>
            <a:ext cx="29088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Penalty</a:t>
            </a:r>
            <a:endParaRPr/>
          </a:p>
        </p:txBody>
      </p:sp>
      <p:sp>
        <p:nvSpPr>
          <p:cNvPr id="253" name="Google Shape;253;p32"/>
          <p:cNvSpPr txBox="1"/>
          <p:nvPr/>
        </p:nvSpPr>
        <p:spPr>
          <a:xfrm>
            <a:off x="7585225" y="4302050"/>
            <a:ext cx="6015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KISS</a:t>
            </a:r>
            <a:endParaRPr/>
          </a:p>
        </p:txBody>
      </p:sp>
      <p:sp>
        <p:nvSpPr>
          <p:cNvPr id="254" name="Google Shape;254;p32"/>
          <p:cNvSpPr txBox="1"/>
          <p:nvPr/>
        </p:nvSpPr>
        <p:spPr>
          <a:xfrm>
            <a:off x="6499000" y="1908600"/>
            <a:ext cx="1983600" cy="9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Some models are used</a:t>
            </a:r>
            <a:endParaRPr sz="1300"/>
          </a:p>
          <a:p>
            <a:pPr marL="0" lvl="0" indent="457200" algn="l" rtl="0">
              <a:spcBef>
                <a:spcPts val="0"/>
              </a:spcBef>
              <a:spcAft>
                <a:spcPts val="0"/>
              </a:spcAft>
              <a:buNone/>
            </a:pPr>
            <a:r>
              <a:rPr lang="en" sz="1300"/>
              <a:t>in production</a:t>
            </a:r>
            <a:endParaRPr sz="1300"/>
          </a:p>
          <a:p>
            <a:pPr marL="0" lvl="0" indent="0" algn="l" rtl="0">
              <a:spcBef>
                <a:spcPts val="0"/>
              </a:spcBef>
              <a:spcAft>
                <a:spcPts val="0"/>
              </a:spcAft>
              <a:buNone/>
            </a:pPr>
            <a:r>
              <a:rPr lang="en" sz="1300"/>
              <a:t>Some models are used</a:t>
            </a:r>
            <a:endParaRPr sz="1300"/>
          </a:p>
          <a:p>
            <a:pPr marL="0" lvl="0" indent="457200" algn="l" rtl="0">
              <a:spcBef>
                <a:spcPts val="0"/>
              </a:spcBef>
              <a:spcAft>
                <a:spcPts val="0"/>
              </a:spcAft>
              <a:buNone/>
            </a:pPr>
            <a:r>
              <a:rPr lang="en" sz="1300"/>
              <a:t>for “clarity”</a:t>
            </a:r>
            <a:endParaRPr sz="1300"/>
          </a:p>
        </p:txBody>
      </p:sp>
      <p:sp>
        <p:nvSpPr>
          <p:cNvPr id="255" name="Google Shape;255;p32"/>
          <p:cNvSpPr/>
          <p:nvPr/>
        </p:nvSpPr>
        <p:spPr>
          <a:xfrm>
            <a:off x="6079400" y="2321200"/>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296250" y="540725"/>
            <a:ext cx="220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endParaRPr/>
          </a:p>
        </p:txBody>
      </p:sp>
      <p:pic>
        <p:nvPicPr>
          <p:cNvPr id="261" name="Google Shape;261;p33"/>
          <p:cNvPicPr preferRelativeResize="0"/>
          <p:nvPr/>
        </p:nvPicPr>
        <p:blipFill>
          <a:blip r:embed="rId3">
            <a:alphaModFix/>
          </a:blip>
          <a:stretch>
            <a:fillRect/>
          </a:stretch>
        </p:blipFill>
        <p:spPr>
          <a:xfrm>
            <a:off x="1098250" y="192100"/>
            <a:ext cx="3875900" cy="4759300"/>
          </a:xfrm>
          <a:prstGeom prst="rect">
            <a:avLst/>
          </a:prstGeom>
          <a:noFill/>
          <a:ln>
            <a:noFill/>
          </a:ln>
        </p:spPr>
      </p:pic>
      <p:sp>
        <p:nvSpPr>
          <p:cNvPr id="262" name="Google Shape;262;p33"/>
          <p:cNvSpPr txBox="1"/>
          <p:nvPr/>
        </p:nvSpPr>
        <p:spPr>
          <a:xfrm>
            <a:off x="5097875" y="687700"/>
            <a:ext cx="3693600" cy="39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Features</a:t>
            </a:r>
            <a:endParaRPr sz="2400"/>
          </a:p>
          <a:p>
            <a:pPr marL="0" lvl="0" indent="0" algn="r" rtl="0">
              <a:spcBef>
                <a:spcPts val="0"/>
              </a:spcBef>
              <a:spcAft>
                <a:spcPts val="0"/>
              </a:spcAft>
              <a:buNone/>
            </a:pPr>
            <a:r>
              <a:rPr lang="en" sz="2400"/>
              <a:t>Require Much Attention</a:t>
            </a:r>
            <a:endParaRPr sz="24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Missing Values</a:t>
            </a:r>
            <a:endParaRPr sz="1800"/>
          </a:p>
          <a:p>
            <a:pPr marL="457200" lvl="0" indent="-342900" algn="l" rtl="0">
              <a:spcBef>
                <a:spcPts val="0"/>
              </a:spcBef>
              <a:spcAft>
                <a:spcPts val="0"/>
              </a:spcAft>
              <a:buSzPts val="1800"/>
              <a:buChar char="❖"/>
            </a:pPr>
            <a:r>
              <a:rPr lang="en" sz="1800"/>
              <a:t>Clean Data</a:t>
            </a:r>
            <a:endParaRPr sz="1800"/>
          </a:p>
          <a:p>
            <a:pPr marL="457200" lvl="0" indent="-342900" algn="l" rtl="0">
              <a:spcBef>
                <a:spcPts val="0"/>
              </a:spcBef>
              <a:spcAft>
                <a:spcPts val="0"/>
              </a:spcAft>
              <a:buSzPts val="1800"/>
              <a:buChar char="❖"/>
            </a:pPr>
            <a:r>
              <a:rPr lang="en" sz="1800"/>
              <a:t>Encode Text</a:t>
            </a:r>
            <a:endParaRPr sz="1800"/>
          </a:p>
          <a:p>
            <a:pPr marL="914400" lvl="1" indent="-342900" algn="l" rtl="0">
              <a:spcBef>
                <a:spcPts val="0"/>
              </a:spcBef>
              <a:spcAft>
                <a:spcPts val="0"/>
              </a:spcAft>
              <a:buSzPts val="1800"/>
              <a:buChar char="➢"/>
            </a:pPr>
            <a:r>
              <a:rPr lang="en" sz="1800"/>
              <a:t>One Hot Encoding</a:t>
            </a:r>
            <a:endParaRPr sz="1800"/>
          </a:p>
          <a:p>
            <a:pPr marL="914400" lvl="1" indent="-342900" algn="l" rtl="0">
              <a:spcBef>
                <a:spcPts val="0"/>
              </a:spcBef>
              <a:spcAft>
                <a:spcPts val="0"/>
              </a:spcAft>
              <a:buSzPts val="1800"/>
              <a:buChar char="➢"/>
            </a:pPr>
            <a:r>
              <a:rPr lang="en" sz="1800"/>
              <a:t>Ordinal</a:t>
            </a:r>
            <a:endParaRPr sz="1800"/>
          </a:p>
          <a:p>
            <a:pPr marL="914400" lvl="1" indent="-342900" algn="l" rtl="0">
              <a:spcBef>
                <a:spcPts val="0"/>
              </a:spcBef>
              <a:spcAft>
                <a:spcPts val="0"/>
              </a:spcAft>
              <a:buSzPts val="1800"/>
              <a:buChar char="➢"/>
            </a:pPr>
            <a:r>
              <a:rPr lang="en" sz="1800"/>
              <a:t>Vocab to Vector</a:t>
            </a:r>
            <a:endParaRPr sz="1800"/>
          </a:p>
          <a:p>
            <a:pPr marL="457200" lvl="0" indent="-342900" algn="l" rtl="0">
              <a:spcBef>
                <a:spcPts val="0"/>
              </a:spcBef>
              <a:spcAft>
                <a:spcPts val="0"/>
              </a:spcAft>
              <a:buSzPts val="1800"/>
              <a:buChar char="❖"/>
            </a:pPr>
            <a:r>
              <a:rPr lang="en" sz="1800"/>
              <a:t>Normalize - Control Numerics</a:t>
            </a:r>
            <a:endParaRPr sz="1800"/>
          </a:p>
          <a:p>
            <a:pPr marL="457200" lvl="0" indent="-342900" algn="l" rtl="0">
              <a:spcBef>
                <a:spcPts val="0"/>
              </a:spcBef>
              <a:spcAft>
                <a:spcPts val="0"/>
              </a:spcAft>
              <a:buSzPts val="1800"/>
              <a:buChar char="❖"/>
            </a:pPr>
            <a:r>
              <a:rPr lang="en" sz="1800"/>
              <a:t>Reduce = Parsimony</a:t>
            </a:r>
            <a:endParaRPr sz="1800"/>
          </a:p>
          <a:p>
            <a:pPr marL="457200" lvl="0" indent="-342900" algn="l" rtl="0">
              <a:spcBef>
                <a:spcPts val="0"/>
              </a:spcBef>
              <a:spcAft>
                <a:spcPts val="0"/>
              </a:spcAft>
              <a:buSzPts val="1800"/>
              <a:buChar char="❖"/>
            </a:pPr>
            <a:r>
              <a:rPr lang="en" sz="1800">
                <a:highlight>
                  <a:srgbClr val="FFFF00"/>
                </a:highlight>
              </a:rPr>
              <a:t>Engineer</a:t>
            </a:r>
            <a:endParaRPr sz="1800">
              <a:highlight>
                <a:srgbClr val="FFFF00"/>
              </a:highlight>
            </a:endParaRPr>
          </a:p>
        </p:txBody>
      </p:sp>
      <p:sp>
        <p:nvSpPr>
          <p:cNvPr id="263" name="Google Shape;263;p33"/>
          <p:cNvSpPr/>
          <p:nvPr/>
        </p:nvSpPr>
        <p:spPr>
          <a:xfrm>
            <a:off x="4323925" y="449797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title"/>
          </p:nvPr>
        </p:nvSpPr>
        <p:spPr>
          <a:xfrm>
            <a:off x="2661450" y="411725"/>
            <a:ext cx="382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Engineering Features</a:t>
            </a:r>
            <a:endParaRPr/>
          </a:p>
        </p:txBody>
      </p:sp>
      <p:pic>
        <p:nvPicPr>
          <p:cNvPr id="269" name="Google Shape;269;p34"/>
          <p:cNvPicPr preferRelativeResize="0"/>
          <p:nvPr/>
        </p:nvPicPr>
        <p:blipFill>
          <a:blip r:embed="rId3">
            <a:alphaModFix/>
          </a:blip>
          <a:stretch>
            <a:fillRect/>
          </a:stretch>
        </p:blipFill>
        <p:spPr>
          <a:xfrm>
            <a:off x="4864000" y="1230513"/>
            <a:ext cx="3810000" cy="2657475"/>
          </a:xfrm>
          <a:prstGeom prst="rect">
            <a:avLst/>
          </a:prstGeom>
          <a:noFill/>
          <a:ln>
            <a:noFill/>
          </a:ln>
        </p:spPr>
      </p:pic>
      <p:pic>
        <p:nvPicPr>
          <p:cNvPr id="270" name="Google Shape;270;p34"/>
          <p:cNvPicPr preferRelativeResize="0"/>
          <p:nvPr/>
        </p:nvPicPr>
        <p:blipFill>
          <a:blip r:embed="rId4">
            <a:alphaModFix/>
          </a:blip>
          <a:stretch>
            <a:fillRect/>
          </a:stretch>
        </p:blipFill>
        <p:spPr>
          <a:xfrm>
            <a:off x="457175" y="1244800"/>
            <a:ext cx="3829050" cy="2628900"/>
          </a:xfrm>
          <a:prstGeom prst="rect">
            <a:avLst/>
          </a:prstGeom>
          <a:noFill/>
          <a:ln>
            <a:noFill/>
          </a:ln>
        </p:spPr>
      </p:pic>
      <p:sp>
        <p:nvSpPr>
          <p:cNvPr id="271" name="Google Shape;271;p34"/>
          <p:cNvSpPr txBox="1"/>
          <p:nvPr/>
        </p:nvSpPr>
        <p:spPr>
          <a:xfrm>
            <a:off x="1429175" y="3888000"/>
            <a:ext cx="27015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Features = X</a:t>
            </a:r>
            <a:endParaRPr/>
          </a:p>
          <a:p>
            <a:pPr marL="0" lvl="0" indent="0" algn="l" rtl="0">
              <a:spcBef>
                <a:spcPts val="0"/>
              </a:spcBef>
              <a:spcAft>
                <a:spcPts val="0"/>
              </a:spcAft>
              <a:buNone/>
            </a:pPr>
            <a:r>
              <a:rPr lang="en"/>
              <a:t>Engineered Features = None</a:t>
            </a:r>
            <a:endParaRPr/>
          </a:p>
          <a:p>
            <a:pPr marL="0" lvl="0" indent="0" algn="l" rtl="0">
              <a:spcBef>
                <a:spcPts val="0"/>
              </a:spcBef>
              <a:spcAft>
                <a:spcPts val="0"/>
              </a:spcAft>
              <a:buNone/>
            </a:pPr>
            <a:r>
              <a:rPr lang="en"/>
              <a:t>Labels = Y</a:t>
            </a:r>
            <a:endParaRPr/>
          </a:p>
        </p:txBody>
      </p:sp>
      <p:sp>
        <p:nvSpPr>
          <p:cNvPr id="272" name="Google Shape;272;p34"/>
          <p:cNvSpPr txBox="1"/>
          <p:nvPr/>
        </p:nvSpPr>
        <p:spPr>
          <a:xfrm>
            <a:off x="5849975" y="3910450"/>
            <a:ext cx="27015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Features = X</a:t>
            </a:r>
            <a:endParaRPr/>
          </a:p>
          <a:p>
            <a:pPr marL="0" lvl="0" indent="0" algn="l" rtl="0">
              <a:spcBef>
                <a:spcPts val="0"/>
              </a:spcBef>
              <a:spcAft>
                <a:spcPts val="0"/>
              </a:spcAft>
              <a:buNone/>
            </a:pPr>
            <a:r>
              <a:rPr lang="en"/>
              <a:t>Engineered Features = X</a:t>
            </a:r>
            <a:r>
              <a:rPr lang="en" baseline="30000"/>
              <a:t>2</a:t>
            </a:r>
            <a:endParaRPr baseline="30000"/>
          </a:p>
          <a:p>
            <a:pPr marL="0" lvl="0" indent="0" algn="l" rtl="0">
              <a:spcBef>
                <a:spcPts val="0"/>
              </a:spcBef>
              <a:spcAft>
                <a:spcPts val="0"/>
              </a:spcAft>
              <a:buNone/>
            </a:pPr>
            <a:r>
              <a:rPr lang="en"/>
              <a:t>Labels = 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5"/>
          <p:cNvSpPr txBox="1">
            <a:spLocks noGrp="1"/>
          </p:cNvSpPr>
          <p:nvPr>
            <p:ph type="title"/>
          </p:nvPr>
        </p:nvSpPr>
        <p:spPr>
          <a:xfrm>
            <a:off x="311700" y="445025"/>
            <a:ext cx="382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Engineering</a:t>
            </a:r>
            <a:endParaRPr/>
          </a:p>
          <a:p>
            <a:pPr marL="0" lvl="0" indent="0" algn="l" rtl="0">
              <a:spcBef>
                <a:spcPts val="0"/>
              </a:spcBef>
              <a:spcAft>
                <a:spcPts val="0"/>
              </a:spcAft>
              <a:buNone/>
            </a:pPr>
            <a:r>
              <a:rPr lang="en"/>
              <a:t>Features</a:t>
            </a:r>
            <a:endParaRPr/>
          </a:p>
        </p:txBody>
      </p:sp>
      <p:pic>
        <p:nvPicPr>
          <p:cNvPr id="278" name="Google Shape;278;p35"/>
          <p:cNvPicPr preferRelativeResize="0"/>
          <p:nvPr/>
        </p:nvPicPr>
        <p:blipFill>
          <a:blip r:embed="rId3">
            <a:alphaModFix/>
          </a:blip>
          <a:stretch>
            <a:fillRect/>
          </a:stretch>
        </p:blipFill>
        <p:spPr>
          <a:xfrm>
            <a:off x="518475" y="2233225"/>
            <a:ext cx="5777049" cy="2425925"/>
          </a:xfrm>
          <a:prstGeom prst="rect">
            <a:avLst/>
          </a:prstGeom>
          <a:noFill/>
          <a:ln>
            <a:noFill/>
          </a:ln>
        </p:spPr>
      </p:pic>
      <p:sp>
        <p:nvSpPr>
          <p:cNvPr id="279" name="Google Shape;279;p35"/>
          <p:cNvSpPr txBox="1"/>
          <p:nvPr/>
        </p:nvSpPr>
        <p:spPr>
          <a:xfrm>
            <a:off x="3423775" y="549675"/>
            <a:ext cx="5367600" cy="20220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Polynomials, Etc.</a:t>
            </a:r>
            <a:endParaRPr sz="1700"/>
          </a:p>
          <a:p>
            <a:pPr marL="457200" lvl="0" indent="-336550" algn="l" rtl="0">
              <a:spcBef>
                <a:spcPts val="0"/>
              </a:spcBef>
              <a:spcAft>
                <a:spcPts val="0"/>
              </a:spcAft>
              <a:buSzPts val="1700"/>
              <a:buChar char="❖"/>
            </a:pPr>
            <a:r>
              <a:rPr lang="en" sz="1700"/>
              <a:t>Reduce As Before</a:t>
            </a:r>
            <a:endParaRPr sz="1700"/>
          </a:p>
          <a:p>
            <a:pPr marL="45720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a:t>DNN Training Automates Feature Engineering</a:t>
            </a:r>
            <a:endParaRPr sz="1700"/>
          </a:p>
          <a:p>
            <a:pPr marL="914400" lvl="1" indent="-336550" algn="l" rtl="0">
              <a:spcBef>
                <a:spcPts val="0"/>
              </a:spcBef>
              <a:spcAft>
                <a:spcPts val="0"/>
              </a:spcAft>
              <a:buSzPts val="1700"/>
              <a:buChar char="➢"/>
            </a:pPr>
            <a:r>
              <a:rPr lang="en" sz="1700"/>
              <a:t>Massive Data Needs</a:t>
            </a:r>
            <a:endParaRPr sz="1700"/>
          </a:p>
          <a:p>
            <a:pPr marL="914400" lvl="1" indent="-336550" algn="l" rtl="0">
              <a:spcBef>
                <a:spcPts val="0"/>
              </a:spcBef>
              <a:spcAft>
                <a:spcPts val="0"/>
              </a:spcAft>
              <a:buSzPts val="1700"/>
              <a:buChar char="➢"/>
            </a:pPr>
            <a:r>
              <a:rPr lang="en" sz="1700"/>
              <a:t>Reduction Still Helps</a:t>
            </a:r>
            <a:endParaRPr sz="1700"/>
          </a:p>
          <a:p>
            <a:pPr marL="914400" lvl="1" indent="-336550" algn="l" rtl="0">
              <a:spcBef>
                <a:spcPts val="0"/>
              </a:spcBef>
              <a:spcAft>
                <a:spcPts val="0"/>
              </a:spcAft>
              <a:buSzPts val="1700"/>
              <a:buChar char="➢"/>
            </a:pPr>
            <a:r>
              <a:rPr lang="en" sz="1700"/>
              <a:t>Reducing Dimensions Always Helps</a:t>
            </a:r>
            <a:endParaRPr sz="1700"/>
          </a:p>
        </p:txBody>
      </p:sp>
      <p:sp>
        <p:nvSpPr>
          <p:cNvPr id="280" name="Google Shape;280;p35"/>
          <p:cNvSpPr/>
          <p:nvPr/>
        </p:nvSpPr>
        <p:spPr>
          <a:xfrm>
            <a:off x="3642350" y="339637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296250" y="540725"/>
            <a:ext cx="220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endParaRPr/>
          </a:p>
        </p:txBody>
      </p:sp>
      <p:pic>
        <p:nvPicPr>
          <p:cNvPr id="286" name="Google Shape;286;p36"/>
          <p:cNvPicPr preferRelativeResize="0"/>
          <p:nvPr/>
        </p:nvPicPr>
        <p:blipFill>
          <a:blip r:embed="rId3">
            <a:alphaModFix/>
          </a:blip>
          <a:stretch>
            <a:fillRect/>
          </a:stretch>
        </p:blipFill>
        <p:spPr>
          <a:xfrm>
            <a:off x="1098250" y="415950"/>
            <a:ext cx="3550525" cy="4359775"/>
          </a:xfrm>
          <a:prstGeom prst="rect">
            <a:avLst/>
          </a:prstGeom>
          <a:noFill/>
          <a:ln>
            <a:noFill/>
          </a:ln>
        </p:spPr>
      </p:pic>
      <p:sp>
        <p:nvSpPr>
          <p:cNvPr id="287" name="Google Shape;287;p36"/>
          <p:cNvSpPr txBox="1"/>
          <p:nvPr/>
        </p:nvSpPr>
        <p:spPr>
          <a:xfrm>
            <a:off x="4793075" y="687700"/>
            <a:ext cx="3693600" cy="39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Features                           </a:t>
            </a:r>
            <a:endParaRPr sz="2400">
              <a:solidFill>
                <a:srgbClr val="999999"/>
              </a:solidFill>
            </a:endParaRPr>
          </a:p>
          <a:p>
            <a:pPr marL="0" lvl="0" indent="0" algn="l" rtl="0">
              <a:spcBef>
                <a:spcPts val="0"/>
              </a:spcBef>
              <a:spcAft>
                <a:spcPts val="0"/>
              </a:spcAft>
              <a:buNone/>
            </a:pPr>
            <a:r>
              <a:rPr lang="en" sz="2400">
                <a:solidFill>
                  <a:srgbClr val="999999"/>
                </a:solidFill>
              </a:rPr>
              <a:t>   Require Much Attention</a:t>
            </a:r>
            <a:endParaRPr sz="2400">
              <a:solidFill>
                <a:srgbClr val="999999"/>
              </a:solidFill>
            </a:endParaRPr>
          </a:p>
          <a:p>
            <a:pPr marL="457200" lvl="0" indent="0" algn="l" rtl="0">
              <a:spcBef>
                <a:spcPts val="0"/>
              </a:spcBef>
              <a:spcAft>
                <a:spcPts val="0"/>
              </a:spcAft>
              <a:buNone/>
            </a:pPr>
            <a:endParaRPr sz="1800">
              <a:solidFill>
                <a:srgbClr val="999999"/>
              </a:solidFill>
            </a:endParaRPr>
          </a:p>
          <a:p>
            <a:pPr marL="457200" lvl="0" indent="-342900" algn="l" rtl="0">
              <a:spcBef>
                <a:spcPts val="0"/>
              </a:spcBef>
              <a:spcAft>
                <a:spcPts val="0"/>
              </a:spcAft>
              <a:buClr>
                <a:srgbClr val="999999"/>
              </a:buClr>
              <a:buSzPts val="1800"/>
              <a:buChar char="❖"/>
            </a:pPr>
            <a:r>
              <a:rPr lang="en" sz="1800">
                <a:solidFill>
                  <a:srgbClr val="999999"/>
                </a:solidFill>
              </a:rPr>
              <a:t>Missing Values</a:t>
            </a:r>
            <a:endParaRPr sz="1800">
              <a:solidFill>
                <a:srgbClr val="999999"/>
              </a:solidFill>
            </a:endParaRPr>
          </a:p>
          <a:p>
            <a:pPr marL="457200" lvl="0" indent="-342900" algn="l" rtl="0">
              <a:spcBef>
                <a:spcPts val="0"/>
              </a:spcBef>
              <a:spcAft>
                <a:spcPts val="0"/>
              </a:spcAft>
              <a:buClr>
                <a:srgbClr val="999999"/>
              </a:buClr>
              <a:buSzPts val="1800"/>
              <a:buChar char="❖"/>
            </a:pPr>
            <a:r>
              <a:rPr lang="en" sz="1800">
                <a:solidFill>
                  <a:srgbClr val="999999"/>
                </a:solidFill>
              </a:rPr>
              <a:t>Clean Data</a:t>
            </a:r>
            <a:endParaRPr sz="1800">
              <a:solidFill>
                <a:srgbClr val="999999"/>
              </a:solidFill>
            </a:endParaRPr>
          </a:p>
          <a:p>
            <a:pPr marL="457200" lvl="0" indent="-342900" algn="l" rtl="0">
              <a:spcBef>
                <a:spcPts val="0"/>
              </a:spcBef>
              <a:spcAft>
                <a:spcPts val="0"/>
              </a:spcAft>
              <a:buClr>
                <a:srgbClr val="999999"/>
              </a:buClr>
              <a:buSzPts val="1800"/>
              <a:buChar char="❖"/>
            </a:pPr>
            <a:r>
              <a:rPr lang="en" sz="1800">
                <a:solidFill>
                  <a:srgbClr val="999999"/>
                </a:solidFill>
              </a:rPr>
              <a:t>Encode Text</a:t>
            </a:r>
            <a:endParaRPr sz="1800">
              <a:solidFill>
                <a:srgbClr val="999999"/>
              </a:solidFill>
            </a:endParaRPr>
          </a:p>
          <a:p>
            <a:pPr marL="914400" lvl="1" indent="-342900" algn="l" rtl="0">
              <a:spcBef>
                <a:spcPts val="0"/>
              </a:spcBef>
              <a:spcAft>
                <a:spcPts val="0"/>
              </a:spcAft>
              <a:buClr>
                <a:srgbClr val="999999"/>
              </a:buClr>
              <a:buSzPts val="1800"/>
              <a:buChar char="➢"/>
            </a:pPr>
            <a:r>
              <a:rPr lang="en" sz="1800">
                <a:solidFill>
                  <a:srgbClr val="999999"/>
                </a:solidFill>
              </a:rPr>
              <a:t>One Hot Encoding</a:t>
            </a:r>
            <a:endParaRPr sz="1800">
              <a:solidFill>
                <a:srgbClr val="999999"/>
              </a:solidFill>
            </a:endParaRPr>
          </a:p>
          <a:p>
            <a:pPr marL="914400" lvl="1" indent="-342900" algn="l" rtl="0">
              <a:spcBef>
                <a:spcPts val="0"/>
              </a:spcBef>
              <a:spcAft>
                <a:spcPts val="0"/>
              </a:spcAft>
              <a:buClr>
                <a:srgbClr val="999999"/>
              </a:buClr>
              <a:buSzPts val="1800"/>
              <a:buChar char="➢"/>
            </a:pPr>
            <a:r>
              <a:rPr lang="en" sz="1800">
                <a:solidFill>
                  <a:srgbClr val="999999"/>
                </a:solidFill>
              </a:rPr>
              <a:t>Ordinal</a:t>
            </a:r>
            <a:endParaRPr sz="1800">
              <a:solidFill>
                <a:srgbClr val="999999"/>
              </a:solidFill>
            </a:endParaRPr>
          </a:p>
          <a:p>
            <a:pPr marL="914400" lvl="1" indent="-342900" algn="l" rtl="0">
              <a:spcBef>
                <a:spcPts val="0"/>
              </a:spcBef>
              <a:spcAft>
                <a:spcPts val="0"/>
              </a:spcAft>
              <a:buClr>
                <a:srgbClr val="999999"/>
              </a:buClr>
              <a:buSzPts val="1800"/>
              <a:buChar char="➢"/>
            </a:pPr>
            <a:r>
              <a:rPr lang="en" sz="1800">
                <a:solidFill>
                  <a:srgbClr val="999999"/>
                </a:solidFill>
              </a:rPr>
              <a:t>Vocab to Vector</a:t>
            </a:r>
            <a:endParaRPr sz="1800">
              <a:solidFill>
                <a:srgbClr val="999999"/>
              </a:solidFill>
            </a:endParaRPr>
          </a:p>
          <a:p>
            <a:pPr marL="457200" lvl="0" indent="-342900" algn="l" rtl="0">
              <a:spcBef>
                <a:spcPts val="0"/>
              </a:spcBef>
              <a:spcAft>
                <a:spcPts val="0"/>
              </a:spcAft>
              <a:buClr>
                <a:srgbClr val="999999"/>
              </a:buClr>
              <a:buSzPts val="1800"/>
              <a:buChar char="❖"/>
            </a:pPr>
            <a:r>
              <a:rPr lang="en" sz="1800">
                <a:solidFill>
                  <a:srgbClr val="999999"/>
                </a:solidFill>
              </a:rPr>
              <a:t>Normalize - Control Numerics</a:t>
            </a:r>
            <a:endParaRPr sz="1800">
              <a:solidFill>
                <a:srgbClr val="999999"/>
              </a:solidFill>
            </a:endParaRPr>
          </a:p>
          <a:p>
            <a:pPr marL="457200" lvl="0" indent="-342900" algn="l" rtl="0">
              <a:spcBef>
                <a:spcPts val="0"/>
              </a:spcBef>
              <a:spcAft>
                <a:spcPts val="0"/>
              </a:spcAft>
              <a:buClr>
                <a:srgbClr val="999999"/>
              </a:buClr>
              <a:buSzPts val="1800"/>
              <a:buChar char="❖"/>
            </a:pPr>
            <a:r>
              <a:rPr lang="en" sz="1800">
                <a:solidFill>
                  <a:srgbClr val="999999"/>
                </a:solidFill>
              </a:rPr>
              <a:t>Reduce = Parsimony</a:t>
            </a:r>
            <a:endParaRPr sz="1800">
              <a:solidFill>
                <a:srgbClr val="999999"/>
              </a:solidFill>
            </a:endParaRPr>
          </a:p>
          <a:p>
            <a:pPr marL="457200" lvl="0" indent="-342900" algn="l" rtl="0">
              <a:spcBef>
                <a:spcPts val="0"/>
              </a:spcBef>
              <a:spcAft>
                <a:spcPts val="0"/>
              </a:spcAft>
              <a:buClr>
                <a:srgbClr val="999999"/>
              </a:buClr>
              <a:buSzPts val="1800"/>
              <a:buChar char="❖"/>
            </a:pPr>
            <a:r>
              <a:rPr lang="en" sz="1800">
                <a:solidFill>
                  <a:srgbClr val="999999"/>
                </a:solidFill>
              </a:rPr>
              <a:t>Engineer</a:t>
            </a:r>
            <a:endParaRPr sz="1800">
              <a:solidFill>
                <a:srgbClr val="999999"/>
              </a:solidFill>
            </a:endParaRPr>
          </a:p>
        </p:txBody>
      </p:sp>
      <p:sp>
        <p:nvSpPr>
          <p:cNvPr id="288" name="Google Shape;288;p36"/>
          <p:cNvSpPr/>
          <p:nvPr/>
        </p:nvSpPr>
        <p:spPr>
          <a:xfrm>
            <a:off x="6146750" y="85872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311700" y="445025"/>
            <a:ext cx="1828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Labels</a:t>
            </a:r>
            <a:endParaRPr/>
          </a:p>
        </p:txBody>
      </p:sp>
      <p:pic>
        <p:nvPicPr>
          <p:cNvPr id="294" name="Google Shape;294;p37"/>
          <p:cNvPicPr preferRelativeResize="0"/>
          <p:nvPr/>
        </p:nvPicPr>
        <p:blipFill>
          <a:blip r:embed="rId3">
            <a:alphaModFix/>
          </a:blip>
          <a:stretch>
            <a:fillRect/>
          </a:stretch>
        </p:blipFill>
        <p:spPr>
          <a:xfrm>
            <a:off x="828625" y="1017723"/>
            <a:ext cx="3468800" cy="1875000"/>
          </a:xfrm>
          <a:prstGeom prst="rect">
            <a:avLst/>
          </a:prstGeom>
          <a:noFill/>
          <a:ln>
            <a:noFill/>
          </a:ln>
        </p:spPr>
      </p:pic>
      <p:sp>
        <p:nvSpPr>
          <p:cNvPr id="295" name="Google Shape;295;p37"/>
          <p:cNvSpPr txBox="1"/>
          <p:nvPr/>
        </p:nvSpPr>
        <p:spPr>
          <a:xfrm>
            <a:off x="828625" y="3038125"/>
            <a:ext cx="3693600" cy="1400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Engineer</a:t>
            </a:r>
            <a:endParaRPr sz="1800"/>
          </a:p>
          <a:p>
            <a:pPr marL="457200" lvl="0" indent="-342900" algn="l" rtl="0">
              <a:spcBef>
                <a:spcPts val="0"/>
              </a:spcBef>
              <a:spcAft>
                <a:spcPts val="0"/>
              </a:spcAft>
              <a:buSzPts val="1800"/>
              <a:buChar char="❖"/>
            </a:pPr>
            <a:r>
              <a:rPr lang="en" sz="1800"/>
              <a:t>Scale?</a:t>
            </a:r>
            <a:endParaRPr sz="1800"/>
          </a:p>
          <a:p>
            <a:pPr marL="914400" lvl="1" indent="-342900" algn="l" rtl="0">
              <a:spcBef>
                <a:spcPts val="0"/>
              </a:spcBef>
              <a:spcAft>
                <a:spcPts val="0"/>
              </a:spcAft>
              <a:buSzPts val="1800"/>
              <a:buChar char="➢"/>
            </a:pPr>
            <a:r>
              <a:rPr lang="en" sz="1800"/>
              <a:t>Remain Open</a:t>
            </a:r>
            <a:endParaRPr sz="1800"/>
          </a:p>
          <a:p>
            <a:pPr marL="914400" lvl="1" indent="-342900" algn="l" rtl="0">
              <a:spcBef>
                <a:spcPts val="0"/>
              </a:spcBef>
              <a:spcAft>
                <a:spcPts val="0"/>
              </a:spcAft>
              <a:buSzPts val="1800"/>
              <a:buChar char="➢"/>
            </a:pPr>
            <a:r>
              <a:rPr lang="en" sz="1800"/>
              <a:t>Explore</a:t>
            </a:r>
            <a:endParaRPr sz="1800"/>
          </a:p>
        </p:txBody>
      </p:sp>
      <p:pic>
        <p:nvPicPr>
          <p:cNvPr id="296" name="Google Shape;296;p37"/>
          <p:cNvPicPr preferRelativeResize="0"/>
          <p:nvPr/>
        </p:nvPicPr>
        <p:blipFill>
          <a:blip r:embed="rId4">
            <a:alphaModFix/>
          </a:blip>
          <a:stretch>
            <a:fillRect/>
          </a:stretch>
        </p:blipFill>
        <p:spPr>
          <a:xfrm>
            <a:off x="5518974" y="467400"/>
            <a:ext cx="2802975" cy="4208700"/>
          </a:xfrm>
          <a:prstGeom prst="rect">
            <a:avLst/>
          </a:prstGeom>
          <a:noFill/>
          <a:ln>
            <a:noFill/>
          </a:ln>
          <a:effectLst>
            <a:outerShdw blurRad="57150" dist="47625" dir="2700000" algn="bl" rotWithShape="0">
              <a:srgbClr val="000000">
                <a:alpha val="50000"/>
              </a:srgbClr>
            </a:outerShdw>
          </a:effectLst>
        </p:spPr>
      </p:pic>
      <p:sp>
        <p:nvSpPr>
          <p:cNvPr id="297" name="Google Shape;297;p37"/>
          <p:cNvSpPr/>
          <p:nvPr/>
        </p:nvSpPr>
        <p:spPr>
          <a:xfrm rot="-5400000">
            <a:off x="2588300" y="92152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8"/>
          <p:cNvPicPr preferRelativeResize="0"/>
          <p:nvPr/>
        </p:nvPicPr>
        <p:blipFill>
          <a:blip r:embed="rId3">
            <a:alphaModFix/>
          </a:blip>
          <a:stretch>
            <a:fillRect/>
          </a:stretch>
        </p:blipFill>
        <p:spPr>
          <a:xfrm>
            <a:off x="1937702" y="322871"/>
            <a:ext cx="4086650" cy="1318900"/>
          </a:xfrm>
          <a:prstGeom prst="rect">
            <a:avLst/>
          </a:prstGeom>
          <a:noFill/>
          <a:ln>
            <a:noFill/>
          </a:ln>
        </p:spPr>
      </p:pic>
      <p:sp>
        <p:nvSpPr>
          <p:cNvPr id="303" name="Google Shape;303;p38"/>
          <p:cNvSpPr txBox="1">
            <a:spLocks noGrp="1"/>
          </p:cNvSpPr>
          <p:nvPr>
            <p:ph type="title"/>
          </p:nvPr>
        </p:nvSpPr>
        <p:spPr>
          <a:xfrm>
            <a:off x="431550" y="780075"/>
            <a:ext cx="16557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a:t>
            </a:r>
            <a:endParaRPr/>
          </a:p>
        </p:txBody>
      </p:sp>
      <p:sp>
        <p:nvSpPr>
          <p:cNvPr id="304" name="Google Shape;304;p38"/>
          <p:cNvSpPr txBox="1"/>
          <p:nvPr/>
        </p:nvSpPr>
        <p:spPr>
          <a:xfrm>
            <a:off x="504625" y="1299345"/>
            <a:ext cx="4377300" cy="341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Split</a:t>
            </a:r>
            <a:endParaRPr sz="1800"/>
          </a:p>
          <a:p>
            <a:pPr marL="914400" lvl="1" indent="-330200" algn="l" rtl="0">
              <a:spcBef>
                <a:spcPts val="0"/>
              </a:spcBef>
              <a:spcAft>
                <a:spcPts val="0"/>
              </a:spcAft>
              <a:buSzPts val="1600"/>
              <a:buChar char="➢"/>
            </a:pPr>
            <a:r>
              <a:rPr lang="en" sz="1600"/>
              <a:t>Randomize (Shuffle)</a:t>
            </a:r>
            <a:endParaRPr sz="1600"/>
          </a:p>
          <a:p>
            <a:pPr marL="914400" lvl="1" indent="-330200" algn="l" rtl="0">
              <a:spcBef>
                <a:spcPts val="0"/>
              </a:spcBef>
              <a:spcAft>
                <a:spcPts val="0"/>
              </a:spcAft>
              <a:buSzPts val="1600"/>
              <a:buChar char="➢"/>
            </a:pPr>
            <a:r>
              <a:rPr lang="en" sz="1600"/>
              <a:t>Train-Test - K-Fold Cross Validation</a:t>
            </a:r>
            <a:endParaRPr sz="1600"/>
          </a:p>
          <a:p>
            <a:pPr marL="914400" lvl="1" indent="-330200" algn="l" rtl="0">
              <a:spcBef>
                <a:spcPts val="0"/>
              </a:spcBef>
              <a:spcAft>
                <a:spcPts val="0"/>
              </a:spcAft>
              <a:buSzPts val="1600"/>
              <a:buChar char="➢"/>
            </a:pPr>
            <a:r>
              <a:rPr lang="en" sz="1600"/>
              <a:t>Explore Hyper Parameters</a:t>
            </a:r>
            <a:endParaRPr sz="1600"/>
          </a:p>
          <a:p>
            <a:pPr marL="457200" lvl="0" indent="-342900" algn="l" rtl="0">
              <a:spcBef>
                <a:spcPts val="0"/>
              </a:spcBef>
              <a:spcAft>
                <a:spcPts val="0"/>
              </a:spcAft>
              <a:buSzPts val="1800"/>
              <a:buChar char="❖"/>
            </a:pPr>
            <a:r>
              <a:rPr lang="en" sz="1800"/>
              <a:t>Metrics</a:t>
            </a:r>
            <a:endParaRPr sz="1800"/>
          </a:p>
          <a:p>
            <a:pPr marL="914400" lvl="1" indent="-330200" algn="l" rtl="0">
              <a:spcBef>
                <a:spcPts val="0"/>
              </a:spcBef>
              <a:spcAft>
                <a:spcPts val="0"/>
              </a:spcAft>
              <a:buSzPts val="1600"/>
              <a:buChar char="➢"/>
            </a:pPr>
            <a:r>
              <a:rPr lang="en" sz="1600"/>
              <a:t>Generalization</a:t>
            </a:r>
            <a:endParaRPr sz="1600"/>
          </a:p>
          <a:p>
            <a:pPr marL="1371600" lvl="2" indent="-317500" algn="l" rtl="0">
              <a:spcBef>
                <a:spcPts val="0"/>
              </a:spcBef>
              <a:spcAft>
                <a:spcPts val="0"/>
              </a:spcAft>
              <a:buSzPts val="1400"/>
              <a:buChar char="■"/>
            </a:pPr>
            <a:r>
              <a:rPr lang="en"/>
              <a:t>Work On Current Samples</a:t>
            </a:r>
            <a:endParaRPr/>
          </a:p>
          <a:p>
            <a:pPr marL="1371600" lvl="2" indent="-317500" algn="l" rtl="0">
              <a:spcBef>
                <a:spcPts val="0"/>
              </a:spcBef>
              <a:spcAft>
                <a:spcPts val="0"/>
              </a:spcAft>
              <a:buSzPts val="1400"/>
              <a:buChar char="■"/>
            </a:pPr>
            <a:r>
              <a:rPr lang="en">
                <a:solidFill>
                  <a:schemeClr val="dk1"/>
                </a:solidFill>
              </a:rPr>
              <a:t>Work On Future Samples</a:t>
            </a:r>
            <a:endParaRPr/>
          </a:p>
          <a:p>
            <a:pPr marL="1371600" lvl="2" indent="-317500" algn="l" rtl="0">
              <a:spcBef>
                <a:spcPts val="0"/>
              </a:spcBef>
              <a:spcAft>
                <a:spcPts val="0"/>
              </a:spcAft>
              <a:buSzPts val="1400"/>
              <a:buChar char="■"/>
            </a:pPr>
            <a:r>
              <a:rPr lang="en"/>
              <a:t>Improve On Growing Data</a:t>
            </a:r>
            <a:endParaRPr/>
          </a:p>
          <a:p>
            <a:pPr marL="1371600" lvl="2" indent="-317500" algn="l" rtl="0">
              <a:spcBef>
                <a:spcPts val="0"/>
              </a:spcBef>
              <a:spcAft>
                <a:spcPts val="0"/>
              </a:spcAft>
              <a:buSzPts val="1400"/>
              <a:buChar char="■"/>
            </a:pPr>
            <a:r>
              <a:rPr lang="en"/>
              <a:t>Change Model As Needed</a:t>
            </a:r>
            <a:endParaRPr/>
          </a:p>
          <a:p>
            <a:pPr marL="914400" lvl="1" indent="-330200" algn="l" rtl="0">
              <a:spcBef>
                <a:spcPts val="0"/>
              </a:spcBef>
              <a:spcAft>
                <a:spcPts val="0"/>
              </a:spcAft>
              <a:buSzPts val="1600"/>
              <a:buChar char="➢"/>
            </a:pPr>
            <a:r>
              <a:rPr lang="en" sz="1600"/>
              <a:t>Parsimony</a:t>
            </a:r>
            <a:endParaRPr sz="1600"/>
          </a:p>
          <a:p>
            <a:pPr marL="914400" lvl="1" indent="-330200" algn="l" rtl="0">
              <a:spcBef>
                <a:spcPts val="0"/>
              </a:spcBef>
              <a:spcAft>
                <a:spcPts val="0"/>
              </a:spcAft>
              <a:buSzPts val="1600"/>
              <a:buChar char="➢"/>
            </a:pPr>
            <a:r>
              <a:rPr lang="en" sz="1600"/>
              <a:t>Motivation For Automation</a:t>
            </a:r>
            <a:endParaRPr sz="1600"/>
          </a:p>
          <a:p>
            <a:pPr marL="457200" lvl="0" indent="-342900" algn="l" rtl="0">
              <a:spcBef>
                <a:spcPts val="0"/>
              </a:spcBef>
              <a:spcAft>
                <a:spcPts val="0"/>
              </a:spcAft>
              <a:buSzPts val="1800"/>
              <a:buChar char="❖"/>
            </a:pPr>
            <a:r>
              <a:rPr lang="en" sz="1800"/>
              <a:t>Choose!</a:t>
            </a:r>
            <a:endParaRPr sz="1800"/>
          </a:p>
        </p:txBody>
      </p:sp>
      <p:pic>
        <p:nvPicPr>
          <p:cNvPr id="305" name="Google Shape;305;p38"/>
          <p:cNvPicPr preferRelativeResize="0"/>
          <p:nvPr/>
        </p:nvPicPr>
        <p:blipFill>
          <a:blip r:embed="rId4">
            <a:alphaModFix/>
          </a:blip>
          <a:stretch>
            <a:fillRect/>
          </a:stretch>
        </p:blipFill>
        <p:spPr>
          <a:xfrm>
            <a:off x="5051100" y="344375"/>
            <a:ext cx="3697189" cy="4542049"/>
          </a:xfrm>
          <a:prstGeom prst="rect">
            <a:avLst/>
          </a:prstGeom>
          <a:noFill/>
          <a:ln>
            <a:noFill/>
          </a:ln>
        </p:spPr>
      </p:pic>
      <p:sp>
        <p:nvSpPr>
          <p:cNvPr id="306" name="Google Shape;306;p38"/>
          <p:cNvSpPr txBox="1"/>
          <p:nvPr/>
        </p:nvSpPr>
        <p:spPr>
          <a:xfrm>
            <a:off x="4129200" y="4788000"/>
            <a:ext cx="47484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From https://medium.com/technology-nineleaps/popular-machine-learning-algorithms-a574e3835ebb</a:t>
            </a:r>
            <a:endParaRPr sz="800"/>
          </a:p>
        </p:txBody>
      </p:sp>
      <p:sp>
        <p:nvSpPr>
          <p:cNvPr id="307" name="Google Shape;307;p38"/>
          <p:cNvSpPr/>
          <p:nvPr/>
        </p:nvSpPr>
        <p:spPr>
          <a:xfrm rot="-2700000">
            <a:off x="4781814" y="351448"/>
            <a:ext cx="401778" cy="254558"/>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9"/>
          <p:cNvPicPr preferRelativeResize="0"/>
          <p:nvPr/>
        </p:nvPicPr>
        <p:blipFill>
          <a:blip r:embed="rId3">
            <a:alphaModFix/>
          </a:blip>
          <a:stretch>
            <a:fillRect/>
          </a:stretch>
        </p:blipFill>
        <p:spPr>
          <a:xfrm>
            <a:off x="750525" y="963750"/>
            <a:ext cx="7857300" cy="3913731"/>
          </a:xfrm>
          <a:prstGeom prst="rect">
            <a:avLst/>
          </a:prstGeom>
          <a:noFill/>
          <a:ln>
            <a:noFill/>
          </a:ln>
        </p:spPr>
      </p:pic>
      <p:sp>
        <p:nvSpPr>
          <p:cNvPr id="313" name="Google Shape;31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 Fold Cross Validation</a:t>
            </a:r>
            <a:endParaRPr/>
          </a:p>
        </p:txBody>
      </p:sp>
      <p:pic>
        <p:nvPicPr>
          <p:cNvPr id="314" name="Google Shape;314;p39"/>
          <p:cNvPicPr preferRelativeResize="0"/>
          <p:nvPr/>
        </p:nvPicPr>
        <p:blipFill>
          <a:blip r:embed="rId4">
            <a:alphaModFix/>
          </a:blip>
          <a:stretch>
            <a:fillRect/>
          </a:stretch>
        </p:blipFill>
        <p:spPr>
          <a:xfrm>
            <a:off x="989125" y="4436100"/>
            <a:ext cx="1457325" cy="331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0"/>
          <p:cNvPicPr preferRelativeResize="0"/>
          <p:nvPr/>
        </p:nvPicPr>
        <p:blipFill>
          <a:blip r:embed="rId3">
            <a:alphaModFix/>
          </a:blip>
          <a:stretch>
            <a:fillRect/>
          </a:stretch>
        </p:blipFill>
        <p:spPr>
          <a:xfrm>
            <a:off x="411175" y="897788"/>
            <a:ext cx="3985200" cy="1538525"/>
          </a:xfrm>
          <a:prstGeom prst="rect">
            <a:avLst/>
          </a:prstGeom>
          <a:noFill/>
          <a:ln>
            <a:noFill/>
          </a:ln>
        </p:spPr>
      </p:pic>
      <p:sp>
        <p:nvSpPr>
          <p:cNvPr id="320" name="Google Shape;320;p40"/>
          <p:cNvSpPr txBox="1">
            <a:spLocks noGrp="1"/>
          </p:cNvSpPr>
          <p:nvPr>
            <p:ph type="title"/>
          </p:nvPr>
        </p:nvSpPr>
        <p:spPr>
          <a:xfrm>
            <a:off x="311700" y="445025"/>
            <a:ext cx="312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Human Oversight</a:t>
            </a:r>
            <a:endParaRPr/>
          </a:p>
        </p:txBody>
      </p:sp>
      <p:sp>
        <p:nvSpPr>
          <p:cNvPr id="321" name="Google Shape;321;p40"/>
          <p:cNvSpPr txBox="1"/>
          <p:nvPr/>
        </p:nvSpPr>
        <p:spPr>
          <a:xfrm>
            <a:off x="579275" y="2628525"/>
            <a:ext cx="2993700" cy="1538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Management Needed</a:t>
            </a:r>
            <a:endParaRPr/>
          </a:p>
          <a:p>
            <a:pPr marL="914400" lvl="1" indent="-317500" algn="l" rtl="0">
              <a:spcBef>
                <a:spcPts val="0"/>
              </a:spcBef>
              <a:spcAft>
                <a:spcPts val="0"/>
              </a:spcAft>
              <a:buSzPts val="1400"/>
              <a:buChar char="➢"/>
            </a:pPr>
            <a:r>
              <a:rPr lang="en"/>
              <a:t>Review</a:t>
            </a:r>
            <a:endParaRPr/>
          </a:p>
          <a:p>
            <a:pPr marL="914400" lvl="1" indent="-317500" algn="l" rtl="0">
              <a:spcBef>
                <a:spcPts val="0"/>
              </a:spcBef>
              <a:spcAft>
                <a:spcPts val="0"/>
              </a:spcAft>
              <a:buSzPts val="1400"/>
              <a:buChar char="➢"/>
            </a:pPr>
            <a:r>
              <a:rPr lang="en"/>
              <a:t>Improve</a:t>
            </a:r>
            <a:endParaRPr/>
          </a:p>
          <a:p>
            <a:pPr marL="457200" lvl="0" indent="-317500" algn="l" rtl="0">
              <a:spcBef>
                <a:spcPts val="0"/>
              </a:spcBef>
              <a:spcAft>
                <a:spcPts val="0"/>
              </a:spcAft>
              <a:buSzPts val="1400"/>
              <a:buChar char="❖"/>
            </a:pPr>
            <a:r>
              <a:rPr lang="en"/>
              <a:t>Automate</a:t>
            </a:r>
            <a:endParaRPr/>
          </a:p>
          <a:p>
            <a:pPr marL="914400" lvl="1" indent="-317500" algn="l" rtl="0">
              <a:spcBef>
                <a:spcPts val="0"/>
              </a:spcBef>
              <a:spcAft>
                <a:spcPts val="0"/>
              </a:spcAft>
              <a:buSzPts val="1400"/>
              <a:buChar char="➢"/>
            </a:pPr>
            <a:r>
              <a:rPr lang="en"/>
              <a:t>Small Steps</a:t>
            </a:r>
            <a:endParaRPr/>
          </a:p>
          <a:p>
            <a:pPr marL="914400" lvl="1" indent="-317500" algn="l" rtl="0">
              <a:spcBef>
                <a:spcPts val="0"/>
              </a:spcBef>
              <a:spcAft>
                <a:spcPts val="0"/>
              </a:spcAft>
              <a:buSzPts val="1400"/>
              <a:buChar char="➢"/>
            </a:pPr>
            <a:r>
              <a:rPr lang="en"/>
              <a:t>Frequent Releases</a:t>
            </a:r>
            <a:endParaRPr/>
          </a:p>
        </p:txBody>
      </p:sp>
      <p:pic>
        <p:nvPicPr>
          <p:cNvPr id="322" name="Google Shape;322;p40"/>
          <p:cNvPicPr preferRelativeResize="0"/>
          <p:nvPr/>
        </p:nvPicPr>
        <p:blipFill>
          <a:blip r:embed="rId4">
            <a:alphaModFix/>
          </a:blip>
          <a:stretch>
            <a:fillRect/>
          </a:stretch>
        </p:blipFill>
        <p:spPr>
          <a:xfrm>
            <a:off x="4662375" y="990600"/>
            <a:ext cx="3848800" cy="3207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41"/>
          <p:cNvPicPr preferRelativeResize="0"/>
          <p:nvPr/>
        </p:nvPicPr>
        <p:blipFill>
          <a:blip r:embed="rId3">
            <a:alphaModFix/>
          </a:blip>
          <a:stretch>
            <a:fillRect/>
          </a:stretch>
        </p:blipFill>
        <p:spPr>
          <a:xfrm>
            <a:off x="311700" y="50000"/>
            <a:ext cx="8437501" cy="5043825"/>
          </a:xfrm>
          <a:prstGeom prst="rect">
            <a:avLst/>
          </a:prstGeom>
          <a:noFill/>
          <a:ln>
            <a:noFill/>
          </a:ln>
        </p:spPr>
      </p:pic>
      <p:sp>
        <p:nvSpPr>
          <p:cNvPr id="328" name="Google Shape;328;p41"/>
          <p:cNvSpPr txBox="1">
            <a:spLocks noGrp="1"/>
          </p:cNvSpPr>
          <p:nvPr>
            <p:ph type="title"/>
          </p:nvPr>
        </p:nvSpPr>
        <p:spPr>
          <a:xfrm>
            <a:off x="311700" y="292625"/>
            <a:ext cx="3470400" cy="5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Complete Pipeline</a:t>
            </a:r>
            <a:endParaRPr/>
          </a:p>
        </p:txBody>
      </p:sp>
      <p:pic>
        <p:nvPicPr>
          <p:cNvPr id="329" name="Google Shape;329;p41"/>
          <p:cNvPicPr preferRelativeResize="0"/>
          <p:nvPr/>
        </p:nvPicPr>
        <p:blipFill>
          <a:blip r:embed="rId4">
            <a:alphaModFix/>
          </a:blip>
          <a:stretch>
            <a:fillRect/>
          </a:stretch>
        </p:blipFill>
        <p:spPr>
          <a:xfrm>
            <a:off x="7265325" y="330675"/>
            <a:ext cx="1547276" cy="1547274"/>
          </a:xfrm>
          <a:prstGeom prst="rect">
            <a:avLst/>
          </a:prstGeom>
          <a:noFill/>
          <a:ln>
            <a:noFill/>
          </a:ln>
          <a:effectLst>
            <a:outerShdw blurRad="57150" dist="47625" dir="2640000" algn="bl" rotWithShape="0">
              <a:srgbClr val="000000">
                <a:alpha val="50000"/>
              </a:srgbClr>
            </a:outerShdw>
          </a:effectLst>
        </p:spPr>
      </p:pic>
      <p:pic>
        <p:nvPicPr>
          <p:cNvPr id="330" name="Google Shape;330;p41"/>
          <p:cNvPicPr preferRelativeResize="0"/>
          <p:nvPr/>
        </p:nvPicPr>
        <p:blipFill>
          <a:blip r:embed="rId5">
            <a:alphaModFix/>
          </a:blip>
          <a:stretch>
            <a:fillRect/>
          </a:stretch>
        </p:blipFill>
        <p:spPr>
          <a:xfrm>
            <a:off x="873150" y="3566000"/>
            <a:ext cx="1599725" cy="1399750"/>
          </a:xfrm>
          <a:prstGeom prst="rect">
            <a:avLst/>
          </a:prstGeom>
          <a:noFill/>
          <a:ln>
            <a:noFill/>
          </a:ln>
          <a:effectLst>
            <a:outerShdw blurRad="57150" dist="47625" dir="2640000" algn="bl" rotWithShape="0">
              <a:srgbClr val="000000">
                <a:alpha val="50000"/>
              </a:srgbClr>
            </a:outerShdw>
          </a:effectLst>
        </p:spPr>
      </p:pic>
      <p:sp>
        <p:nvSpPr>
          <p:cNvPr id="331" name="Google Shape;331;p41"/>
          <p:cNvSpPr txBox="1"/>
          <p:nvPr/>
        </p:nvSpPr>
        <p:spPr>
          <a:xfrm>
            <a:off x="1530875" y="916800"/>
            <a:ext cx="2010000" cy="3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t>Automate In Stages</a:t>
            </a:r>
            <a:endParaRPr b="1"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228600" y="0"/>
            <a:ext cx="8604239" cy="5143500"/>
          </a:xfrm>
          <a:prstGeom prst="rect">
            <a:avLst/>
          </a:prstGeom>
          <a:noFill/>
          <a:ln>
            <a:noFill/>
          </a:ln>
        </p:spPr>
      </p:pic>
      <p:pic>
        <p:nvPicPr>
          <p:cNvPr id="68" name="Google Shape;68;p15"/>
          <p:cNvPicPr preferRelativeResize="0"/>
          <p:nvPr/>
        </p:nvPicPr>
        <p:blipFill>
          <a:blip r:embed="rId4">
            <a:alphaModFix/>
          </a:blip>
          <a:stretch>
            <a:fillRect/>
          </a:stretch>
        </p:blipFill>
        <p:spPr>
          <a:xfrm>
            <a:off x="7332900" y="673625"/>
            <a:ext cx="1555750" cy="1037175"/>
          </a:xfrm>
          <a:prstGeom prst="rect">
            <a:avLst/>
          </a:prstGeom>
          <a:noFill/>
          <a:ln w="9525" cap="flat" cmpd="sng">
            <a:solidFill>
              <a:schemeClr val="dk2"/>
            </a:solidFill>
            <a:prstDash val="solid"/>
            <a:round/>
            <a:headEnd type="none" w="sm" len="sm"/>
            <a:tailEnd type="none" w="sm" len="sm"/>
          </a:ln>
          <a:effectLst>
            <a:outerShdw blurRad="57150" dist="47625" dir="2700000" algn="bl" rotWithShape="0">
              <a:srgbClr val="000000">
                <a:alpha val="50000"/>
              </a:srgbClr>
            </a:outerShdw>
          </a:effectLst>
        </p:spPr>
      </p:pic>
      <p:sp>
        <p:nvSpPr>
          <p:cNvPr id="69" name="Google Shape;69;p15"/>
          <p:cNvSpPr txBox="1">
            <a:spLocks noGrp="1"/>
          </p:cNvSpPr>
          <p:nvPr>
            <p:ph type="title"/>
          </p:nvPr>
        </p:nvSpPr>
        <p:spPr>
          <a:xfrm>
            <a:off x="311700" y="292625"/>
            <a:ext cx="3520800" cy="5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Complete Pipeline</a:t>
            </a:r>
            <a:endParaRPr/>
          </a:p>
        </p:txBody>
      </p:sp>
      <p:pic>
        <p:nvPicPr>
          <p:cNvPr id="70" name="Google Shape;70;p15"/>
          <p:cNvPicPr preferRelativeResize="0"/>
          <p:nvPr/>
        </p:nvPicPr>
        <p:blipFill>
          <a:blip r:embed="rId5">
            <a:alphaModFix/>
          </a:blip>
          <a:stretch>
            <a:fillRect/>
          </a:stretch>
        </p:blipFill>
        <p:spPr>
          <a:xfrm>
            <a:off x="772538" y="3547173"/>
            <a:ext cx="2599115" cy="1384299"/>
          </a:xfrm>
          <a:prstGeom prst="rect">
            <a:avLst/>
          </a:prstGeom>
          <a:noFill/>
          <a:ln>
            <a:noFill/>
          </a:ln>
          <a:effectLst>
            <a:outerShdw blurRad="57150" dist="47625" dir="2700000" algn="bl" rotWithShape="0">
              <a:srgbClr val="000000">
                <a:alpha val="50000"/>
              </a:srgbClr>
            </a:outerShdw>
          </a:effectLst>
        </p:spPr>
      </p:pic>
      <p:sp>
        <p:nvSpPr>
          <p:cNvPr id="71" name="Google Shape;71;p15"/>
          <p:cNvSpPr txBox="1"/>
          <p:nvPr/>
        </p:nvSpPr>
        <p:spPr>
          <a:xfrm>
            <a:off x="402450" y="916800"/>
            <a:ext cx="3138300" cy="3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t>High Level = Process Basics</a:t>
            </a:r>
            <a:endParaRPr b="1" i="1"/>
          </a:p>
        </p:txBody>
      </p:sp>
      <p:sp>
        <p:nvSpPr>
          <p:cNvPr id="72" name="Google Shape;72;p15"/>
          <p:cNvSpPr txBox="1"/>
          <p:nvPr/>
        </p:nvSpPr>
        <p:spPr>
          <a:xfrm>
            <a:off x="4436700" y="1316700"/>
            <a:ext cx="1091400" cy="290400"/>
          </a:xfrm>
          <a:prstGeom prst="rect">
            <a:avLst/>
          </a:prstGeom>
          <a:solidFill>
            <a:srgbClr val="CC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rgbClr val="666666"/>
                </a:solidFill>
              </a:rPr>
              <a:t>HISTOGRAMS</a:t>
            </a:r>
            <a:endParaRPr sz="800" b="1">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2"/>
          <p:cNvSpPr txBox="1">
            <a:spLocks noGrp="1"/>
          </p:cNvSpPr>
          <p:nvPr>
            <p:ph type="title"/>
          </p:nvPr>
        </p:nvSpPr>
        <p:spPr>
          <a:xfrm>
            <a:off x="311700" y="2028000"/>
            <a:ext cx="8520600" cy="10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Thanks!</a:t>
            </a:r>
            <a:endParaRPr sz="4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Extra Material</a:t>
            </a:r>
            <a:endParaRPr/>
          </a:p>
        </p:txBody>
      </p:sp>
      <p:sp>
        <p:nvSpPr>
          <p:cNvPr id="343" name="Google Shape;343;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Text and Images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352600" y="794787"/>
            <a:ext cx="4182225" cy="4061025"/>
          </a:xfrm>
          <a:prstGeom prst="rect">
            <a:avLst/>
          </a:prstGeom>
          <a:noFill/>
          <a:ln>
            <a:noFill/>
          </a:ln>
        </p:spPr>
      </p:pic>
      <p:sp>
        <p:nvSpPr>
          <p:cNvPr id="78" name="Google Shape;78;p16"/>
          <p:cNvSpPr txBox="1">
            <a:spLocks noGrp="1"/>
          </p:cNvSpPr>
          <p:nvPr>
            <p:ph type="title"/>
          </p:nvPr>
        </p:nvSpPr>
        <p:spPr>
          <a:xfrm>
            <a:off x="490925" y="287688"/>
            <a:ext cx="4044000" cy="65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Highest Level</a:t>
            </a:r>
            <a:endParaRPr/>
          </a:p>
        </p:txBody>
      </p:sp>
      <p:sp>
        <p:nvSpPr>
          <p:cNvPr id="79" name="Google Shape;79;p16"/>
          <p:cNvSpPr txBox="1"/>
          <p:nvPr/>
        </p:nvSpPr>
        <p:spPr>
          <a:xfrm>
            <a:off x="4371100" y="687700"/>
            <a:ext cx="4420200" cy="30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Pipeline</a:t>
            </a:r>
            <a:br>
              <a:rPr lang="en" sz="2400"/>
            </a:br>
            <a:endParaRPr sz="2400"/>
          </a:p>
          <a:p>
            <a:pPr marL="457200" lvl="0" indent="-342900" algn="l" rtl="0">
              <a:spcBef>
                <a:spcPts val="0"/>
              </a:spcBef>
              <a:spcAft>
                <a:spcPts val="0"/>
              </a:spcAft>
              <a:buSzPts val="1800"/>
              <a:buChar char="❖"/>
            </a:pPr>
            <a:r>
              <a:rPr lang="en" sz="1800"/>
              <a:t>Features = Inputs</a:t>
            </a:r>
            <a:endParaRPr sz="1800"/>
          </a:p>
          <a:p>
            <a:pPr marL="914400" lvl="1" indent="-342900" algn="l" rtl="0">
              <a:spcBef>
                <a:spcPts val="0"/>
              </a:spcBef>
              <a:spcAft>
                <a:spcPts val="0"/>
              </a:spcAft>
              <a:buSzPts val="1800"/>
              <a:buChar char="➢"/>
            </a:pPr>
            <a:r>
              <a:rPr lang="en" sz="1800">
                <a:solidFill>
                  <a:schemeClr val="dk1"/>
                </a:solidFill>
              </a:rPr>
              <a:t>Population </a:t>
            </a:r>
            <a:r>
              <a:rPr lang="en" sz="1800"/>
              <a:t>Samples</a:t>
            </a:r>
            <a:endParaRPr sz="1800"/>
          </a:p>
          <a:p>
            <a:pPr marL="914400" lvl="1" indent="-342900" algn="l" rtl="0">
              <a:spcBef>
                <a:spcPts val="0"/>
              </a:spcBef>
              <a:spcAft>
                <a:spcPts val="0"/>
              </a:spcAft>
              <a:buSzPts val="1800"/>
              <a:buChar char="➢"/>
            </a:pPr>
            <a:r>
              <a:rPr lang="en" sz="1800"/>
              <a:t>Reduce To Essentials</a:t>
            </a:r>
            <a:endParaRPr sz="1800"/>
          </a:p>
          <a:p>
            <a:pPr marL="914400" lvl="1" indent="-342900" algn="l" rtl="0">
              <a:spcBef>
                <a:spcPts val="0"/>
              </a:spcBef>
              <a:spcAft>
                <a:spcPts val="0"/>
              </a:spcAft>
              <a:buSzPts val="1800"/>
              <a:buChar char="➢"/>
            </a:pPr>
            <a:r>
              <a:rPr lang="en" sz="1800"/>
              <a:t>Engineer For Additional Needs</a:t>
            </a:r>
            <a:endParaRPr sz="1800"/>
          </a:p>
          <a:p>
            <a:pPr marL="457200" lvl="0" indent="-342900" algn="l" rtl="0">
              <a:spcBef>
                <a:spcPts val="0"/>
              </a:spcBef>
              <a:spcAft>
                <a:spcPts val="0"/>
              </a:spcAft>
              <a:buSzPts val="1800"/>
              <a:buChar char="❖"/>
            </a:pPr>
            <a:r>
              <a:rPr lang="en" sz="1800"/>
              <a:t>Labels = Outputs</a:t>
            </a:r>
            <a:endParaRPr sz="1800"/>
          </a:p>
          <a:p>
            <a:pPr marL="457200" lvl="0" indent="-342900" algn="l" rtl="0">
              <a:spcBef>
                <a:spcPts val="0"/>
              </a:spcBef>
              <a:spcAft>
                <a:spcPts val="0"/>
              </a:spcAft>
              <a:buSzPts val="1800"/>
              <a:buChar char="❖"/>
            </a:pPr>
            <a:r>
              <a:rPr lang="en" sz="1800"/>
              <a:t>Models = Find Best</a:t>
            </a:r>
            <a:endParaRPr sz="1800"/>
          </a:p>
          <a:p>
            <a:pPr marL="457200" lvl="0" indent="-342900" algn="l" rtl="0">
              <a:spcBef>
                <a:spcPts val="0"/>
              </a:spcBef>
              <a:spcAft>
                <a:spcPts val="0"/>
              </a:spcAft>
              <a:buSzPts val="1800"/>
              <a:buChar char="❖"/>
            </a:pPr>
            <a:r>
              <a:rPr lang="en" sz="1800"/>
              <a:t>Human = Overwatch</a:t>
            </a:r>
            <a:endParaRPr sz="1800"/>
          </a:p>
        </p:txBody>
      </p:sp>
      <p:sp>
        <p:nvSpPr>
          <p:cNvPr id="80" name="Google Shape;80;p16"/>
          <p:cNvSpPr txBox="1"/>
          <p:nvPr/>
        </p:nvSpPr>
        <p:spPr>
          <a:xfrm>
            <a:off x="3081000" y="4049325"/>
            <a:ext cx="4291500" cy="6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i="1"/>
              <a:t>HIGH LEVEL CONCEPTS</a:t>
            </a:r>
            <a:endParaRPr sz="24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Machine Learning Essence</a:t>
            </a:r>
            <a:endParaRPr/>
          </a:p>
        </p:txBody>
      </p:sp>
      <p:sp>
        <p:nvSpPr>
          <p:cNvPr id="86" name="Google Shape;86;p17"/>
          <p:cNvSpPr txBox="1">
            <a:spLocks noGrp="1"/>
          </p:cNvSpPr>
          <p:nvPr>
            <p:ph type="body" idx="1"/>
          </p:nvPr>
        </p:nvSpPr>
        <p:spPr>
          <a:xfrm>
            <a:off x="1321100" y="2295475"/>
            <a:ext cx="1404000" cy="848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a:t>FEATURES</a:t>
            </a:r>
            <a:br>
              <a:rPr lang="en"/>
            </a:br>
            <a:r>
              <a:rPr lang="en" i="1"/>
              <a:t>Inputs</a:t>
            </a:r>
            <a:endParaRPr i="1"/>
          </a:p>
        </p:txBody>
      </p:sp>
      <p:sp>
        <p:nvSpPr>
          <p:cNvPr id="87" name="Google Shape;87;p17"/>
          <p:cNvSpPr txBox="1">
            <a:spLocks noGrp="1"/>
          </p:cNvSpPr>
          <p:nvPr>
            <p:ph type="body" idx="1"/>
          </p:nvPr>
        </p:nvSpPr>
        <p:spPr>
          <a:xfrm>
            <a:off x="7477482" y="2295475"/>
            <a:ext cx="1404000" cy="848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a:t>LABELS</a:t>
            </a:r>
            <a:br>
              <a:rPr lang="en"/>
            </a:br>
            <a:r>
              <a:rPr lang="en" i="1"/>
              <a:t>Outputs</a:t>
            </a:r>
            <a:endParaRPr i="1"/>
          </a:p>
        </p:txBody>
      </p:sp>
      <p:sp>
        <p:nvSpPr>
          <p:cNvPr id="88" name="Google Shape;88;p17"/>
          <p:cNvSpPr txBox="1">
            <a:spLocks noGrp="1"/>
          </p:cNvSpPr>
          <p:nvPr>
            <p:ph type="body" idx="1"/>
          </p:nvPr>
        </p:nvSpPr>
        <p:spPr>
          <a:xfrm>
            <a:off x="3424379" y="2295475"/>
            <a:ext cx="1651500" cy="848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a:t>MODEL</a:t>
            </a:r>
            <a:br>
              <a:rPr lang="en"/>
            </a:br>
            <a:r>
              <a:rPr lang="en" i="1"/>
              <a:t>Math Machine</a:t>
            </a:r>
            <a:endParaRPr i="1"/>
          </a:p>
        </p:txBody>
      </p:sp>
      <p:cxnSp>
        <p:nvCxnSpPr>
          <p:cNvPr id="89" name="Google Shape;89;p17"/>
          <p:cNvCxnSpPr>
            <a:endCxn id="90" idx="2"/>
          </p:cNvCxnSpPr>
          <p:nvPr/>
        </p:nvCxnSpPr>
        <p:spPr>
          <a:xfrm rot="10800000">
            <a:off x="6435975" y="2947075"/>
            <a:ext cx="5400" cy="504300"/>
          </a:xfrm>
          <a:prstGeom prst="straightConnector1">
            <a:avLst/>
          </a:prstGeom>
          <a:noFill/>
          <a:ln w="9525" cap="flat" cmpd="sng">
            <a:solidFill>
              <a:schemeClr val="dk2"/>
            </a:solidFill>
            <a:prstDash val="solid"/>
            <a:round/>
            <a:headEnd type="none" w="med" len="med"/>
            <a:tailEnd type="triangle" w="med" len="med"/>
          </a:ln>
        </p:spPr>
      </p:cxnSp>
      <p:sp>
        <p:nvSpPr>
          <p:cNvPr id="91" name="Google Shape;91;p17"/>
          <p:cNvSpPr txBox="1"/>
          <p:nvPr/>
        </p:nvSpPr>
        <p:spPr>
          <a:xfrm>
            <a:off x="311700" y="4149600"/>
            <a:ext cx="8351400" cy="8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t>“ALL MACHINE LEARNING PROBLEMS ARE MATH PROBLEMS”</a:t>
            </a:r>
            <a:endParaRPr i="1"/>
          </a:p>
          <a:p>
            <a:pPr marL="0" lvl="0" indent="0" algn="ctr" rtl="0">
              <a:spcBef>
                <a:spcPts val="0"/>
              </a:spcBef>
              <a:spcAft>
                <a:spcPts val="0"/>
              </a:spcAft>
              <a:buNone/>
            </a:pPr>
            <a:endParaRPr i="1"/>
          </a:p>
          <a:p>
            <a:pPr marL="0" lvl="0" indent="0" algn="ctr" rtl="0">
              <a:spcBef>
                <a:spcPts val="0"/>
              </a:spcBef>
              <a:spcAft>
                <a:spcPts val="0"/>
              </a:spcAft>
              <a:buNone/>
            </a:pPr>
            <a:r>
              <a:rPr lang="en" i="1"/>
              <a:t>More Coming On This</a:t>
            </a:r>
            <a:endParaRPr i="1"/>
          </a:p>
        </p:txBody>
      </p:sp>
      <p:sp>
        <p:nvSpPr>
          <p:cNvPr id="92" name="Google Shape;92;p17"/>
          <p:cNvSpPr txBox="1">
            <a:spLocks noGrp="1"/>
          </p:cNvSpPr>
          <p:nvPr>
            <p:ph type="body" idx="1"/>
          </p:nvPr>
        </p:nvSpPr>
        <p:spPr>
          <a:xfrm>
            <a:off x="3424388" y="3451325"/>
            <a:ext cx="3755400" cy="454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i="1"/>
              <a:t>Predict</a:t>
            </a:r>
            <a:endParaRPr i="1"/>
          </a:p>
        </p:txBody>
      </p:sp>
      <p:sp>
        <p:nvSpPr>
          <p:cNvPr id="93" name="Google Shape;93;p17"/>
          <p:cNvSpPr txBox="1">
            <a:spLocks noGrp="1"/>
          </p:cNvSpPr>
          <p:nvPr>
            <p:ph type="body" idx="1"/>
          </p:nvPr>
        </p:nvSpPr>
        <p:spPr>
          <a:xfrm>
            <a:off x="3424363" y="1533825"/>
            <a:ext cx="3755400" cy="454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i="1"/>
              <a:t>Train</a:t>
            </a:r>
            <a:endParaRPr i="1"/>
          </a:p>
        </p:txBody>
      </p:sp>
      <p:sp>
        <p:nvSpPr>
          <p:cNvPr id="90" name="Google Shape;90;p17"/>
          <p:cNvSpPr txBox="1">
            <a:spLocks noGrp="1"/>
          </p:cNvSpPr>
          <p:nvPr>
            <p:ph type="body" idx="1"/>
          </p:nvPr>
        </p:nvSpPr>
        <p:spPr>
          <a:xfrm>
            <a:off x="5965575" y="2492575"/>
            <a:ext cx="940800" cy="454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i="1"/>
              <a:t>Error</a:t>
            </a:r>
            <a:endParaRPr i="1"/>
          </a:p>
        </p:txBody>
      </p:sp>
      <p:cxnSp>
        <p:nvCxnSpPr>
          <p:cNvPr id="94" name="Google Shape;94;p17"/>
          <p:cNvCxnSpPr>
            <a:stCxn id="87" idx="1"/>
            <a:endCxn id="90" idx="3"/>
          </p:cNvCxnSpPr>
          <p:nvPr/>
        </p:nvCxnSpPr>
        <p:spPr>
          <a:xfrm rot="10800000">
            <a:off x="6906282" y="2719825"/>
            <a:ext cx="571200" cy="0"/>
          </a:xfrm>
          <a:prstGeom prst="straightConnector1">
            <a:avLst/>
          </a:prstGeom>
          <a:noFill/>
          <a:ln w="9525" cap="flat" cmpd="sng">
            <a:solidFill>
              <a:schemeClr val="dk2"/>
            </a:solidFill>
            <a:prstDash val="solid"/>
            <a:round/>
            <a:headEnd type="none" w="med" len="med"/>
            <a:tailEnd type="triangle" w="med" len="med"/>
          </a:ln>
        </p:spPr>
      </p:cxnSp>
      <p:cxnSp>
        <p:nvCxnSpPr>
          <p:cNvPr id="95" name="Google Shape;95;p17"/>
          <p:cNvCxnSpPr>
            <a:stCxn id="90" idx="0"/>
          </p:cNvCxnSpPr>
          <p:nvPr/>
        </p:nvCxnSpPr>
        <p:spPr>
          <a:xfrm rot="-5400000">
            <a:off x="6192225" y="2243425"/>
            <a:ext cx="492900" cy="54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6" name="Google Shape;96;p17"/>
          <p:cNvCxnSpPr>
            <a:stCxn id="97" idx="2"/>
            <a:endCxn id="88" idx="0"/>
          </p:cNvCxnSpPr>
          <p:nvPr/>
        </p:nvCxnSpPr>
        <p:spPr>
          <a:xfrm flipH="1">
            <a:off x="4250129" y="1988275"/>
            <a:ext cx="4800" cy="307200"/>
          </a:xfrm>
          <a:prstGeom prst="straightConnector1">
            <a:avLst/>
          </a:prstGeom>
          <a:noFill/>
          <a:ln w="9525" cap="flat" cmpd="sng">
            <a:solidFill>
              <a:schemeClr val="dk2"/>
            </a:solidFill>
            <a:prstDash val="solid"/>
            <a:round/>
            <a:headEnd type="none" w="med" len="med"/>
            <a:tailEnd type="triangle" w="med" len="med"/>
          </a:ln>
        </p:spPr>
      </p:cxnSp>
      <p:cxnSp>
        <p:nvCxnSpPr>
          <p:cNvPr id="98" name="Google Shape;98;p17"/>
          <p:cNvCxnSpPr>
            <a:stCxn id="86" idx="3"/>
            <a:endCxn id="88" idx="1"/>
          </p:cNvCxnSpPr>
          <p:nvPr/>
        </p:nvCxnSpPr>
        <p:spPr>
          <a:xfrm>
            <a:off x="2725100" y="2719825"/>
            <a:ext cx="6993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7"/>
          <p:cNvCxnSpPr>
            <a:stCxn id="88" idx="2"/>
            <a:endCxn id="100" idx="0"/>
          </p:cNvCxnSpPr>
          <p:nvPr/>
        </p:nvCxnSpPr>
        <p:spPr>
          <a:xfrm>
            <a:off x="4250129" y="3144175"/>
            <a:ext cx="0" cy="30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296250" y="540725"/>
            <a:ext cx="220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endParaRPr/>
          </a:p>
        </p:txBody>
      </p:sp>
      <p:pic>
        <p:nvPicPr>
          <p:cNvPr id="106" name="Google Shape;106;p18"/>
          <p:cNvPicPr preferRelativeResize="0"/>
          <p:nvPr/>
        </p:nvPicPr>
        <p:blipFill>
          <a:blip r:embed="rId3">
            <a:alphaModFix/>
          </a:blip>
          <a:stretch>
            <a:fillRect/>
          </a:stretch>
        </p:blipFill>
        <p:spPr>
          <a:xfrm>
            <a:off x="1098250" y="192100"/>
            <a:ext cx="3875900" cy="4759300"/>
          </a:xfrm>
          <a:prstGeom prst="rect">
            <a:avLst/>
          </a:prstGeom>
          <a:noFill/>
          <a:ln>
            <a:noFill/>
          </a:ln>
        </p:spPr>
      </p:pic>
      <p:sp>
        <p:nvSpPr>
          <p:cNvPr id="107" name="Google Shape;107;p18"/>
          <p:cNvSpPr txBox="1"/>
          <p:nvPr/>
        </p:nvSpPr>
        <p:spPr>
          <a:xfrm>
            <a:off x="5097875" y="687700"/>
            <a:ext cx="3693600" cy="39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Features</a:t>
            </a:r>
            <a:endParaRPr sz="2400"/>
          </a:p>
          <a:p>
            <a:pPr marL="0" lvl="0" indent="0" algn="r" rtl="0">
              <a:spcBef>
                <a:spcPts val="0"/>
              </a:spcBef>
              <a:spcAft>
                <a:spcPts val="0"/>
              </a:spcAft>
              <a:buNone/>
            </a:pPr>
            <a:r>
              <a:rPr lang="en" sz="2400"/>
              <a:t>Require Much Attention</a:t>
            </a:r>
            <a:endParaRPr sz="24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highlight>
                  <a:srgbClr val="FFFF00"/>
                </a:highlight>
              </a:rPr>
              <a:t>Missing Values</a:t>
            </a:r>
            <a:endParaRPr sz="1800">
              <a:highlight>
                <a:srgbClr val="FFFF00"/>
              </a:highlight>
            </a:endParaRPr>
          </a:p>
          <a:p>
            <a:pPr marL="457200" lvl="0" indent="-342900" algn="l" rtl="0">
              <a:spcBef>
                <a:spcPts val="0"/>
              </a:spcBef>
              <a:spcAft>
                <a:spcPts val="0"/>
              </a:spcAft>
              <a:buSzPts val="1800"/>
              <a:buChar char="❖"/>
            </a:pPr>
            <a:r>
              <a:rPr lang="en" sz="1800"/>
              <a:t>Clean Data</a:t>
            </a:r>
            <a:endParaRPr sz="1800"/>
          </a:p>
          <a:p>
            <a:pPr marL="457200" lvl="0" indent="-342900" algn="l" rtl="0">
              <a:spcBef>
                <a:spcPts val="0"/>
              </a:spcBef>
              <a:spcAft>
                <a:spcPts val="0"/>
              </a:spcAft>
              <a:buSzPts val="1800"/>
              <a:buChar char="❖"/>
            </a:pPr>
            <a:r>
              <a:rPr lang="en" sz="1800"/>
              <a:t>Encode Text</a:t>
            </a:r>
            <a:endParaRPr sz="1800"/>
          </a:p>
          <a:p>
            <a:pPr marL="914400" lvl="1" indent="-342900" algn="l" rtl="0">
              <a:spcBef>
                <a:spcPts val="0"/>
              </a:spcBef>
              <a:spcAft>
                <a:spcPts val="0"/>
              </a:spcAft>
              <a:buSzPts val="1800"/>
              <a:buChar char="➢"/>
            </a:pPr>
            <a:r>
              <a:rPr lang="en" sz="1800"/>
              <a:t>One Hot Encoding</a:t>
            </a:r>
            <a:endParaRPr sz="1800"/>
          </a:p>
          <a:p>
            <a:pPr marL="914400" lvl="1" indent="-342900" algn="l" rtl="0">
              <a:spcBef>
                <a:spcPts val="0"/>
              </a:spcBef>
              <a:spcAft>
                <a:spcPts val="0"/>
              </a:spcAft>
              <a:buSzPts val="1800"/>
              <a:buChar char="➢"/>
            </a:pPr>
            <a:r>
              <a:rPr lang="en" sz="1800"/>
              <a:t>Ordinal</a:t>
            </a:r>
            <a:endParaRPr sz="1800"/>
          </a:p>
          <a:p>
            <a:pPr marL="914400" lvl="1" indent="-342900" algn="l" rtl="0">
              <a:spcBef>
                <a:spcPts val="0"/>
              </a:spcBef>
              <a:spcAft>
                <a:spcPts val="0"/>
              </a:spcAft>
              <a:buSzPts val="1800"/>
              <a:buChar char="➢"/>
            </a:pPr>
            <a:r>
              <a:rPr lang="en" sz="1800"/>
              <a:t>Vocab to Vector</a:t>
            </a:r>
            <a:endParaRPr sz="1800"/>
          </a:p>
          <a:p>
            <a:pPr marL="457200" lvl="0" indent="-342900" algn="l" rtl="0">
              <a:spcBef>
                <a:spcPts val="0"/>
              </a:spcBef>
              <a:spcAft>
                <a:spcPts val="0"/>
              </a:spcAft>
              <a:buSzPts val="1800"/>
              <a:buChar char="❖"/>
            </a:pPr>
            <a:r>
              <a:rPr lang="en" sz="1800"/>
              <a:t>Normalize - Control Numerics</a:t>
            </a:r>
            <a:endParaRPr sz="1800"/>
          </a:p>
          <a:p>
            <a:pPr marL="457200" lvl="0" indent="-342900" algn="l" rtl="0">
              <a:spcBef>
                <a:spcPts val="0"/>
              </a:spcBef>
              <a:spcAft>
                <a:spcPts val="0"/>
              </a:spcAft>
              <a:buSzPts val="1800"/>
              <a:buChar char="❖"/>
            </a:pPr>
            <a:r>
              <a:rPr lang="en" sz="1800"/>
              <a:t>Reduce = Parsimony</a:t>
            </a:r>
            <a:endParaRPr sz="1800"/>
          </a:p>
          <a:p>
            <a:pPr marL="457200" lvl="0" indent="-342900" algn="l" rtl="0">
              <a:spcBef>
                <a:spcPts val="0"/>
              </a:spcBef>
              <a:spcAft>
                <a:spcPts val="0"/>
              </a:spcAft>
              <a:buSzPts val="1800"/>
              <a:buChar char="❖"/>
            </a:pPr>
            <a:r>
              <a:rPr lang="en" sz="1800"/>
              <a:t>Engineer</a:t>
            </a:r>
            <a:endParaRPr sz="1800"/>
          </a:p>
        </p:txBody>
      </p:sp>
      <p:sp>
        <p:nvSpPr>
          <p:cNvPr id="108" name="Google Shape;108;p18"/>
          <p:cNvSpPr/>
          <p:nvPr/>
        </p:nvSpPr>
        <p:spPr>
          <a:xfrm>
            <a:off x="4836125" y="34082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9"/>
          <p:cNvPicPr preferRelativeResize="0"/>
          <p:nvPr/>
        </p:nvPicPr>
        <p:blipFill rotWithShape="1">
          <a:blip r:embed="rId3">
            <a:alphaModFix/>
          </a:blip>
          <a:srcRect r="1468"/>
          <a:stretch/>
        </p:blipFill>
        <p:spPr>
          <a:xfrm>
            <a:off x="1727133" y="108213"/>
            <a:ext cx="7245317" cy="4927076"/>
          </a:xfrm>
          <a:prstGeom prst="rect">
            <a:avLst/>
          </a:prstGeom>
          <a:noFill/>
          <a:ln>
            <a:noFill/>
          </a:ln>
        </p:spPr>
      </p:pic>
      <p:sp>
        <p:nvSpPr>
          <p:cNvPr id="114" name="Google Shape;114;p19"/>
          <p:cNvSpPr txBox="1">
            <a:spLocks noGrp="1"/>
          </p:cNvSpPr>
          <p:nvPr>
            <p:ph type="title"/>
          </p:nvPr>
        </p:nvSpPr>
        <p:spPr>
          <a:xfrm>
            <a:off x="311700" y="216425"/>
            <a:ext cx="2220600" cy="15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 Missing Values</a:t>
            </a:r>
            <a:endParaRPr/>
          </a:p>
        </p:txBody>
      </p:sp>
      <p:sp>
        <p:nvSpPr>
          <p:cNvPr id="115" name="Google Shape;115;p19"/>
          <p:cNvSpPr txBox="1"/>
          <p:nvPr/>
        </p:nvSpPr>
        <p:spPr>
          <a:xfrm>
            <a:off x="3803050" y="4716825"/>
            <a:ext cx="15858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a:t>
            </a:r>
            <a:r>
              <a:rPr lang="en" sz="1100" u="sng">
                <a:solidFill>
                  <a:schemeClr val="hlink"/>
                </a:solidFill>
                <a:hlinkClick r:id="rId4"/>
              </a:rPr>
              <a:t>Medium</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296250" y="540725"/>
            <a:ext cx="220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endParaRPr/>
          </a:p>
        </p:txBody>
      </p:sp>
      <p:pic>
        <p:nvPicPr>
          <p:cNvPr id="121" name="Google Shape;121;p20"/>
          <p:cNvPicPr preferRelativeResize="0"/>
          <p:nvPr/>
        </p:nvPicPr>
        <p:blipFill>
          <a:blip r:embed="rId3">
            <a:alphaModFix/>
          </a:blip>
          <a:stretch>
            <a:fillRect/>
          </a:stretch>
        </p:blipFill>
        <p:spPr>
          <a:xfrm>
            <a:off x="1098250" y="192100"/>
            <a:ext cx="3875900" cy="4759300"/>
          </a:xfrm>
          <a:prstGeom prst="rect">
            <a:avLst/>
          </a:prstGeom>
          <a:noFill/>
          <a:ln>
            <a:noFill/>
          </a:ln>
        </p:spPr>
      </p:pic>
      <p:sp>
        <p:nvSpPr>
          <p:cNvPr id="122" name="Google Shape;122;p20"/>
          <p:cNvSpPr txBox="1"/>
          <p:nvPr/>
        </p:nvSpPr>
        <p:spPr>
          <a:xfrm>
            <a:off x="5097875" y="687700"/>
            <a:ext cx="3693600" cy="39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Features</a:t>
            </a:r>
            <a:endParaRPr sz="2400"/>
          </a:p>
          <a:p>
            <a:pPr marL="0" lvl="0" indent="0" algn="r" rtl="0">
              <a:spcBef>
                <a:spcPts val="0"/>
              </a:spcBef>
              <a:spcAft>
                <a:spcPts val="0"/>
              </a:spcAft>
              <a:buNone/>
            </a:pPr>
            <a:r>
              <a:rPr lang="en" sz="2400"/>
              <a:t>Require Much Attention</a:t>
            </a:r>
            <a:endParaRPr sz="24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Missing Values</a:t>
            </a:r>
            <a:endParaRPr sz="1800"/>
          </a:p>
          <a:p>
            <a:pPr marL="457200" lvl="0" indent="-342900" algn="l" rtl="0">
              <a:spcBef>
                <a:spcPts val="0"/>
              </a:spcBef>
              <a:spcAft>
                <a:spcPts val="0"/>
              </a:spcAft>
              <a:buSzPts val="1800"/>
              <a:buChar char="❖"/>
            </a:pPr>
            <a:r>
              <a:rPr lang="en" sz="1800">
                <a:highlight>
                  <a:srgbClr val="FFFF00"/>
                </a:highlight>
              </a:rPr>
              <a:t>Clean / Format Data</a:t>
            </a:r>
            <a:endParaRPr sz="1800">
              <a:highlight>
                <a:srgbClr val="FFFF00"/>
              </a:highlight>
            </a:endParaRPr>
          </a:p>
          <a:p>
            <a:pPr marL="457200" lvl="0" indent="-342900" algn="l" rtl="0">
              <a:spcBef>
                <a:spcPts val="0"/>
              </a:spcBef>
              <a:spcAft>
                <a:spcPts val="0"/>
              </a:spcAft>
              <a:buSzPts val="1800"/>
              <a:buChar char="❖"/>
            </a:pPr>
            <a:r>
              <a:rPr lang="en" sz="1800"/>
              <a:t>Encode Text</a:t>
            </a:r>
            <a:endParaRPr sz="1800"/>
          </a:p>
          <a:p>
            <a:pPr marL="914400" lvl="1" indent="-342900" algn="l" rtl="0">
              <a:spcBef>
                <a:spcPts val="0"/>
              </a:spcBef>
              <a:spcAft>
                <a:spcPts val="0"/>
              </a:spcAft>
              <a:buSzPts val="1800"/>
              <a:buChar char="➢"/>
            </a:pPr>
            <a:r>
              <a:rPr lang="en" sz="1800"/>
              <a:t>One Hot Encoding</a:t>
            </a:r>
            <a:endParaRPr sz="1800"/>
          </a:p>
          <a:p>
            <a:pPr marL="914400" lvl="1" indent="-342900" algn="l" rtl="0">
              <a:spcBef>
                <a:spcPts val="0"/>
              </a:spcBef>
              <a:spcAft>
                <a:spcPts val="0"/>
              </a:spcAft>
              <a:buSzPts val="1800"/>
              <a:buChar char="➢"/>
            </a:pPr>
            <a:r>
              <a:rPr lang="en" sz="1800"/>
              <a:t>Ordinal</a:t>
            </a:r>
            <a:endParaRPr sz="1800"/>
          </a:p>
          <a:p>
            <a:pPr marL="914400" lvl="1" indent="-342900" algn="l" rtl="0">
              <a:spcBef>
                <a:spcPts val="0"/>
              </a:spcBef>
              <a:spcAft>
                <a:spcPts val="0"/>
              </a:spcAft>
              <a:buSzPts val="1800"/>
              <a:buChar char="➢"/>
            </a:pPr>
            <a:r>
              <a:rPr lang="en" sz="1800"/>
              <a:t>Vocab to Vector</a:t>
            </a:r>
            <a:endParaRPr sz="1800"/>
          </a:p>
          <a:p>
            <a:pPr marL="457200" lvl="0" indent="-342900" algn="l" rtl="0">
              <a:spcBef>
                <a:spcPts val="0"/>
              </a:spcBef>
              <a:spcAft>
                <a:spcPts val="0"/>
              </a:spcAft>
              <a:buSzPts val="1800"/>
              <a:buChar char="❖"/>
            </a:pPr>
            <a:r>
              <a:rPr lang="en" sz="1800"/>
              <a:t>Normalize - Control Numerics</a:t>
            </a:r>
            <a:endParaRPr sz="1800"/>
          </a:p>
          <a:p>
            <a:pPr marL="457200" lvl="0" indent="-342900" algn="l" rtl="0">
              <a:spcBef>
                <a:spcPts val="0"/>
              </a:spcBef>
              <a:spcAft>
                <a:spcPts val="0"/>
              </a:spcAft>
              <a:buSzPts val="1800"/>
              <a:buChar char="❖"/>
            </a:pPr>
            <a:r>
              <a:rPr lang="en" sz="1800"/>
              <a:t>Reduce = Parsimony</a:t>
            </a:r>
            <a:endParaRPr sz="1800"/>
          </a:p>
          <a:p>
            <a:pPr marL="457200" lvl="0" indent="-342900" algn="l" rtl="0">
              <a:spcBef>
                <a:spcPts val="0"/>
              </a:spcBef>
              <a:spcAft>
                <a:spcPts val="0"/>
              </a:spcAft>
              <a:buSzPts val="1800"/>
              <a:buChar char="❖"/>
            </a:pPr>
            <a:r>
              <a:rPr lang="en" sz="1800"/>
              <a:t>Engineer</a:t>
            </a:r>
            <a:endParaRPr sz="1800"/>
          </a:p>
        </p:txBody>
      </p:sp>
      <p:sp>
        <p:nvSpPr>
          <p:cNvPr id="123" name="Google Shape;123;p20"/>
          <p:cNvSpPr/>
          <p:nvPr/>
        </p:nvSpPr>
        <p:spPr>
          <a:xfrm>
            <a:off x="4130725" y="921025"/>
            <a:ext cx="401700" cy="25470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329525"/>
            <a:ext cx="4665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 Data Cleaning</a:t>
            </a:r>
            <a:endParaRPr/>
          </a:p>
        </p:txBody>
      </p:sp>
      <p:pic>
        <p:nvPicPr>
          <p:cNvPr id="129" name="Google Shape;129;p21"/>
          <p:cNvPicPr preferRelativeResize="0"/>
          <p:nvPr/>
        </p:nvPicPr>
        <p:blipFill rotWithShape="1">
          <a:blip r:embed="rId3">
            <a:alphaModFix/>
          </a:blip>
          <a:srcRect l="3630" r="9094" b="10602"/>
          <a:stretch/>
        </p:blipFill>
        <p:spPr>
          <a:xfrm>
            <a:off x="98925" y="923075"/>
            <a:ext cx="5816275" cy="3600000"/>
          </a:xfrm>
          <a:prstGeom prst="rect">
            <a:avLst/>
          </a:prstGeom>
          <a:noFill/>
          <a:ln>
            <a:noFill/>
          </a:ln>
        </p:spPr>
      </p:pic>
      <p:sp>
        <p:nvSpPr>
          <p:cNvPr id="130" name="Google Shape;130;p21"/>
          <p:cNvSpPr txBox="1"/>
          <p:nvPr/>
        </p:nvSpPr>
        <p:spPr>
          <a:xfrm>
            <a:off x="1632525" y="4435825"/>
            <a:ext cx="24288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Fig 1, Source: </a:t>
            </a:r>
            <a:r>
              <a:rPr lang="en" sz="1100" u="sng">
                <a:solidFill>
                  <a:schemeClr val="hlink"/>
                </a:solidFill>
                <a:hlinkClick r:id="rId4"/>
              </a:rPr>
              <a:t>What’s the Big Data</a:t>
            </a:r>
            <a:endParaRPr sz="1100"/>
          </a:p>
        </p:txBody>
      </p:sp>
      <p:pic>
        <p:nvPicPr>
          <p:cNvPr id="131" name="Google Shape;131;p21"/>
          <p:cNvPicPr preferRelativeResize="0"/>
          <p:nvPr/>
        </p:nvPicPr>
        <p:blipFill rotWithShape="1">
          <a:blip r:embed="rId5">
            <a:alphaModFix/>
          </a:blip>
          <a:srcRect l="55622" b="5365"/>
          <a:stretch/>
        </p:blipFill>
        <p:spPr>
          <a:xfrm>
            <a:off x="5870650" y="177124"/>
            <a:ext cx="3048575" cy="4627425"/>
          </a:xfrm>
          <a:prstGeom prst="rect">
            <a:avLst/>
          </a:prstGeom>
          <a:noFill/>
          <a:ln>
            <a:noFill/>
          </a:ln>
        </p:spPr>
      </p:pic>
      <p:sp>
        <p:nvSpPr>
          <p:cNvPr id="132" name="Google Shape;132;p21"/>
          <p:cNvSpPr txBox="1"/>
          <p:nvPr/>
        </p:nvSpPr>
        <p:spPr>
          <a:xfrm>
            <a:off x="7179650" y="4778725"/>
            <a:ext cx="857400" cy="2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Fig 2</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4914</Words>
  <Application>Microsoft Office PowerPoint</Application>
  <PresentationFormat>On-screen Show (16:9)</PresentationFormat>
  <Paragraphs>577</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Roboto</vt:lpstr>
      <vt:lpstr>Simple Light</vt:lpstr>
      <vt:lpstr>Automating Supervised Machine Learning Pipelines</vt:lpstr>
      <vt:lpstr>Spirit</vt:lpstr>
      <vt:lpstr>Complete Pipeline</vt:lpstr>
      <vt:lpstr>The Highest Level</vt:lpstr>
      <vt:lpstr>Supervised Machine Learning Essence</vt:lpstr>
      <vt:lpstr>Features</vt:lpstr>
      <vt:lpstr>Features - Missing Values</vt:lpstr>
      <vt:lpstr>Features</vt:lpstr>
      <vt:lpstr>Features - Data Cleaning</vt:lpstr>
      <vt:lpstr>Features</vt:lpstr>
      <vt:lpstr>Features - Encoding</vt:lpstr>
      <vt:lpstr>Features - Encoding</vt:lpstr>
      <vt:lpstr>Features</vt:lpstr>
      <vt:lpstr>Features - Normalize</vt:lpstr>
      <vt:lpstr>Features</vt:lpstr>
      <vt:lpstr>Reduce</vt:lpstr>
      <vt:lpstr>Collinearity</vt:lpstr>
      <vt:lpstr>Reduce</vt:lpstr>
      <vt:lpstr>Correlation - Methods</vt:lpstr>
      <vt:lpstr>Reduce</vt:lpstr>
      <vt:lpstr>Features</vt:lpstr>
      <vt:lpstr>Engineering Features</vt:lpstr>
      <vt:lpstr>Engineering Features</vt:lpstr>
      <vt:lpstr>Features</vt:lpstr>
      <vt:lpstr>Labels</vt:lpstr>
      <vt:lpstr>Models</vt:lpstr>
      <vt:lpstr>K Fold Cross Validation</vt:lpstr>
      <vt:lpstr>Human Oversight</vt:lpstr>
      <vt:lpstr>Complete Pipeline</vt:lpstr>
      <vt:lpstr>Thanks!</vt:lpstr>
      <vt:lpstr>Extra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Supervised Machine Learning Pipelines</dc:title>
  <dc:creator>Abdul Najeeb</dc:creator>
  <cp:lastModifiedBy>Abdul Najeeb</cp:lastModifiedBy>
  <cp:revision>42</cp:revision>
  <dcterms:modified xsi:type="dcterms:W3CDTF">2021-02-26T00:39:31Z</dcterms:modified>
</cp:coreProperties>
</file>